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3B9C90-085E-4532-A130-DB0427EACA9C}" type="datetimeFigureOut">
              <a:rPr lang="en-US" smtClean="0"/>
              <a:t>02-Mar-22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271303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B9C90-085E-4532-A130-DB0427EACA9C}" type="datetimeFigureOut">
              <a:rPr lang="en-US" smtClean="0"/>
              <a:t>02-Mar-22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3015929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B9C90-085E-4532-A130-DB0427EACA9C}" type="datetimeFigureOut">
              <a:rPr lang="en-US" smtClean="0"/>
              <a:t>02-Mar-22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6669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3B9C90-085E-4532-A130-DB0427EACA9C}" type="datetimeFigureOut">
              <a:rPr lang="en-US" smtClean="0"/>
              <a:t>02-Mar-22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1211623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3B9C90-085E-4532-A130-DB0427EACA9C}" type="datetimeFigureOut">
              <a:rPr lang="en-US" smtClean="0"/>
              <a:t>02-Mar-22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565984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3B9C90-085E-4532-A130-DB0427EACA9C}" type="datetimeFigureOut">
              <a:rPr lang="en-US" smtClean="0"/>
              <a:t>02-Mar-22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694015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3B9C90-085E-4532-A130-DB0427EACA9C}" type="datetimeFigureOut">
              <a:rPr lang="en-US" smtClean="0"/>
              <a:t>02-Mar-22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105437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3B9C90-085E-4532-A130-DB0427EACA9C}" type="datetimeFigureOut">
              <a:rPr lang="en-US" smtClean="0"/>
              <a:t>02-Mar-22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2485823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3B9C90-085E-4532-A130-DB0427EACA9C}" type="datetimeFigureOut">
              <a:rPr lang="en-US" smtClean="0"/>
              <a:t>02-Mar-22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4153341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3B9C90-085E-4532-A130-DB0427EACA9C}" type="datetimeFigureOut">
              <a:rPr lang="en-US" smtClean="0"/>
              <a:t>02-Mar-22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2510898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3B9C90-085E-4532-A130-DB0427EACA9C}" type="datetimeFigureOut">
              <a:rPr lang="en-US" smtClean="0"/>
              <a:t>02-Mar-22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A4E8-EC50-4106-B230-B1719182BDF3}" type="slidenum">
              <a:rPr lang="en-US" smtClean="0"/>
              <a:t>‹#›</a:t>
            </a:fld>
            <a:endParaRPr lang="en-US"/>
          </a:p>
        </p:txBody>
      </p:sp>
    </p:spTree>
    <p:extLst>
      <p:ext uri="{BB962C8B-B14F-4D97-AF65-F5344CB8AC3E}">
        <p14:creationId xmlns:p14="http://schemas.microsoft.com/office/powerpoint/2010/main" val="352238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3B9C90-085E-4532-A130-DB0427EACA9C}" type="datetimeFigureOut">
              <a:rPr lang="en-US" smtClean="0"/>
              <a:t>02-Mar-22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7A4E8-EC50-4106-B230-B1719182BDF3}" type="slidenum">
              <a:rPr lang="en-US" smtClean="0"/>
              <a:t>‹#›</a:t>
            </a:fld>
            <a:endParaRPr lang="en-US"/>
          </a:p>
        </p:txBody>
      </p:sp>
    </p:spTree>
    <p:extLst>
      <p:ext uri="{BB962C8B-B14F-4D97-AF65-F5344CB8AC3E}">
        <p14:creationId xmlns:p14="http://schemas.microsoft.com/office/powerpoint/2010/main" val="2410546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2035" y="1135380"/>
            <a:ext cx="3048000" cy="1905000"/>
          </a:xfrm>
          <a:prstGeom prst="rect">
            <a:avLst/>
          </a:prstGeom>
        </p:spPr>
      </p:pic>
    </p:spTree>
    <p:extLst>
      <p:ext uri="{BB962C8B-B14F-4D97-AF65-F5344CB8AC3E}">
        <p14:creationId xmlns:p14="http://schemas.microsoft.com/office/powerpoint/2010/main" val="969925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Variables ,</a:t>
            </a:r>
            <a:r>
              <a:rPr lang="en-US" dirty="0" smtClean="0"/>
              <a:t>Memory</a:t>
            </a:r>
            <a:endParaRPr lang="en-US" dirty="0"/>
          </a:p>
        </p:txBody>
      </p:sp>
      <p:sp>
        <p:nvSpPr>
          <p:cNvPr id="3" name="Content Placeholder 2"/>
          <p:cNvSpPr>
            <a:spLocks noGrp="1"/>
          </p:cNvSpPr>
          <p:nvPr>
            <p:ph idx="1"/>
          </p:nvPr>
        </p:nvSpPr>
        <p:spPr/>
        <p:txBody>
          <a:bodyPr/>
          <a:lstStyle/>
          <a:p>
            <a:pPr marL="0" indent="0">
              <a:buNone/>
            </a:pPr>
            <a:r>
              <a:rPr lang="en-US" dirty="0" smtClean="0"/>
              <a:t>A program must be stored in the computer’s memory for it to be run. When data is supplied to a program, that data is also stored in memory. Thus we think of memory as a place for holding programs and data.</a:t>
            </a:r>
          </a:p>
          <a:p>
            <a:pPr marL="0" indent="0">
              <a:buNone/>
            </a:pPr>
            <a:r>
              <a:rPr lang="en-US" dirty="0" smtClean="0"/>
              <a:t>One of the nice things about programming in a high-level language (as opposed to machine language) is that you don’t have to worry about which memory locations are used to store your data. But how do we refer to an item of data, given that there may be many data items in memory?</a:t>
            </a:r>
            <a:endParaRPr lang="en-US" dirty="0"/>
          </a:p>
        </p:txBody>
      </p:sp>
      <p:sp>
        <p:nvSpPr>
          <p:cNvPr id="4" name="Rectangle 3"/>
          <p:cNvSpPr/>
          <p:nvPr/>
        </p:nvSpPr>
        <p:spPr>
          <a:xfrm>
            <a:off x="838200" y="6127234"/>
            <a:ext cx="4959756" cy="369332"/>
          </a:xfrm>
          <a:prstGeom prst="rect">
            <a:avLst/>
          </a:prstGeom>
        </p:spPr>
        <p:txBody>
          <a:bodyPr wrap="none">
            <a:spAutoFit/>
          </a:bodyPr>
          <a:lstStyle/>
          <a:p>
            <a:r>
              <a:rPr lang="en-US" dirty="0" smtClean="0"/>
              <a:t>https://www.youtube.com/watch?v=TQCr9RV7twk</a:t>
            </a:r>
            <a:endParaRPr lang="en-US" dirty="0"/>
          </a:p>
        </p:txBody>
      </p:sp>
    </p:spTree>
    <p:extLst>
      <p:ext uri="{BB962C8B-B14F-4D97-AF65-F5344CB8AC3E}">
        <p14:creationId xmlns:p14="http://schemas.microsoft.com/office/powerpoint/2010/main" val="35222895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Variables , Memory</a:t>
            </a:r>
            <a:endParaRPr lang="en-US" dirty="0"/>
          </a:p>
        </p:txBody>
      </p:sp>
      <p:sp>
        <p:nvSpPr>
          <p:cNvPr id="3" name="Content Placeholder 2"/>
          <p:cNvSpPr>
            <a:spLocks noGrp="1"/>
          </p:cNvSpPr>
          <p:nvPr>
            <p:ph idx="1"/>
          </p:nvPr>
        </p:nvSpPr>
        <p:spPr/>
        <p:txBody>
          <a:bodyPr/>
          <a:lstStyle/>
          <a:p>
            <a:pPr marL="0" indent="0">
              <a:buNone/>
            </a:pPr>
            <a:r>
              <a:rPr lang="en-US" dirty="0" smtClean="0"/>
              <a:t>Think of memory as a set of boxes (or storage locations). Each box can hold one item of data, for example, one number. We can give a name to a box, and we will be able to refer to that box by the given name. </a:t>
            </a:r>
          </a:p>
          <a:p>
            <a:pPr marL="0" indent="0">
              <a:buNone/>
            </a:pPr>
            <a:endParaRPr lang="en-US" dirty="0"/>
          </a:p>
          <a:p>
            <a:pPr marL="0" indent="0">
              <a:buNone/>
            </a:pPr>
            <a:r>
              <a:rPr lang="en-US" dirty="0" smtClean="0"/>
              <a:t>In our example, we will need two boxes, one to hold the side of the square and one to hold the area. We will call these boxes s and a, respectively.</a:t>
            </a:r>
            <a:endParaRPr lang="en-US" dirty="0"/>
          </a:p>
        </p:txBody>
      </p:sp>
      <p:pic>
        <p:nvPicPr>
          <p:cNvPr id="4" name="Picture 3"/>
          <p:cNvPicPr>
            <a:picLocks noChangeAspect="1"/>
          </p:cNvPicPr>
          <p:nvPr/>
        </p:nvPicPr>
        <p:blipFill>
          <a:blip r:embed="rId2"/>
          <a:stretch>
            <a:fillRect/>
          </a:stretch>
        </p:blipFill>
        <p:spPr>
          <a:xfrm>
            <a:off x="3555274" y="4878705"/>
            <a:ext cx="3810000" cy="1123950"/>
          </a:xfrm>
          <a:prstGeom prst="rect">
            <a:avLst/>
          </a:prstGeom>
        </p:spPr>
      </p:pic>
    </p:spTree>
    <p:extLst>
      <p:ext uri="{BB962C8B-B14F-4D97-AF65-F5344CB8AC3E}">
        <p14:creationId xmlns:p14="http://schemas.microsoft.com/office/powerpoint/2010/main" val="37035576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Variables , Memory</a:t>
            </a:r>
            <a:endParaRPr lang="en-US" dirty="0"/>
          </a:p>
        </p:txBody>
      </p:sp>
      <p:sp>
        <p:nvSpPr>
          <p:cNvPr id="3" name="Content Placeholder 2"/>
          <p:cNvSpPr>
            <a:spLocks noGrp="1"/>
          </p:cNvSpPr>
          <p:nvPr>
            <p:ph idx="1"/>
          </p:nvPr>
        </p:nvSpPr>
        <p:spPr>
          <a:xfrm>
            <a:off x="533400" y="2804158"/>
            <a:ext cx="10515600" cy="3452949"/>
          </a:xfrm>
        </p:spPr>
        <p:txBody>
          <a:bodyPr/>
          <a:lstStyle/>
          <a:p>
            <a:pPr marL="0" indent="0">
              <a:buNone/>
            </a:pPr>
            <a:r>
              <a:rPr lang="en-US" dirty="0" smtClean="0"/>
              <a:t>If we wish, we can change the value in a box at any time; since the values can vary, s and a are called variable names, or simply variables. </a:t>
            </a:r>
          </a:p>
          <a:p>
            <a:pPr marL="0" indent="0">
              <a:buNone/>
            </a:pPr>
            <a:r>
              <a:rPr lang="en-US" dirty="0" smtClean="0"/>
              <a:t>Thus a variable is a name associated with a particular memory location or, if you wish, it is a label for the memory location. </a:t>
            </a:r>
            <a:endParaRPr lang="en-US" dirty="0"/>
          </a:p>
        </p:txBody>
      </p:sp>
      <p:pic>
        <p:nvPicPr>
          <p:cNvPr id="4" name="Picture 3"/>
          <p:cNvPicPr>
            <a:picLocks noChangeAspect="1"/>
          </p:cNvPicPr>
          <p:nvPr/>
        </p:nvPicPr>
        <p:blipFill>
          <a:blip r:embed="rId2"/>
          <a:stretch>
            <a:fillRect/>
          </a:stretch>
        </p:blipFill>
        <p:spPr>
          <a:xfrm>
            <a:off x="4191000" y="1564368"/>
            <a:ext cx="3810000" cy="1123950"/>
          </a:xfrm>
          <a:prstGeom prst="rect">
            <a:avLst/>
          </a:prstGeom>
        </p:spPr>
      </p:pic>
    </p:spTree>
    <p:extLst>
      <p:ext uri="{BB962C8B-B14F-4D97-AF65-F5344CB8AC3E}">
        <p14:creationId xmlns:p14="http://schemas.microsoft.com/office/powerpoint/2010/main" val="33942706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Important points to remember are</a:t>
            </a:r>
            <a:endParaRPr lang="en-US" dirty="0"/>
          </a:p>
        </p:txBody>
      </p:sp>
      <p:sp>
        <p:nvSpPr>
          <p:cNvPr id="3" name="Content Placeholder 2"/>
          <p:cNvSpPr>
            <a:spLocks noGrp="1"/>
          </p:cNvSpPr>
          <p:nvPr>
            <p:ph idx="1"/>
          </p:nvPr>
        </p:nvSpPr>
        <p:spPr>
          <a:xfrm>
            <a:off x="533400" y="2804158"/>
            <a:ext cx="10515600" cy="3452949"/>
          </a:xfrm>
        </p:spPr>
        <p:txBody>
          <a:bodyPr/>
          <a:lstStyle/>
          <a:p>
            <a:r>
              <a:rPr lang="en-US" dirty="0" smtClean="0"/>
              <a:t>A box can hold only one value at a time; if we put in a new value, the old one is lost. </a:t>
            </a:r>
            <a:endParaRPr lang="en-US" dirty="0"/>
          </a:p>
          <a:p>
            <a:r>
              <a:rPr lang="en-US" dirty="0" smtClean="0"/>
              <a:t>We must not assume that a box contains any value unless we specifically store a value in the box. In particular, we must not assume that the box contains zero.</a:t>
            </a:r>
            <a:endParaRPr lang="en-US" dirty="0"/>
          </a:p>
        </p:txBody>
      </p:sp>
      <p:pic>
        <p:nvPicPr>
          <p:cNvPr id="4" name="Picture 3"/>
          <p:cNvPicPr>
            <a:picLocks noChangeAspect="1"/>
          </p:cNvPicPr>
          <p:nvPr/>
        </p:nvPicPr>
        <p:blipFill>
          <a:blip r:embed="rId2"/>
          <a:stretch>
            <a:fillRect/>
          </a:stretch>
        </p:blipFill>
        <p:spPr>
          <a:xfrm>
            <a:off x="4191000" y="1564368"/>
            <a:ext cx="3810000" cy="1123950"/>
          </a:xfrm>
          <a:prstGeom prst="rect">
            <a:avLst/>
          </a:prstGeom>
        </p:spPr>
      </p:pic>
    </p:spTree>
    <p:extLst>
      <p:ext uri="{BB962C8B-B14F-4D97-AF65-F5344CB8AC3E}">
        <p14:creationId xmlns:p14="http://schemas.microsoft.com/office/powerpoint/2010/main" val="148960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0864"/>
          </a:xfrm>
        </p:spPr>
        <p:txBody>
          <a:bodyPr/>
          <a:lstStyle/>
          <a:p>
            <a:r>
              <a:rPr lang="en-US" dirty="0" smtClean="0"/>
              <a:t>Develop the Algorithm </a:t>
            </a:r>
            <a:endParaRPr lang="en-US" dirty="0"/>
          </a:p>
        </p:txBody>
      </p:sp>
      <p:sp>
        <p:nvSpPr>
          <p:cNvPr id="3" name="Content Placeholder 2"/>
          <p:cNvSpPr>
            <a:spLocks noGrp="1"/>
          </p:cNvSpPr>
          <p:nvPr>
            <p:ph idx="1"/>
          </p:nvPr>
        </p:nvSpPr>
        <p:spPr>
          <a:xfrm>
            <a:off x="838200" y="1402080"/>
            <a:ext cx="10515600" cy="4774883"/>
          </a:xfrm>
        </p:spPr>
        <p:txBody>
          <a:bodyPr>
            <a:normAutofit lnSpcReduction="10000"/>
          </a:bodyPr>
          <a:lstStyle/>
          <a:p>
            <a:pPr marL="0" indent="0">
              <a:buNone/>
            </a:pPr>
            <a:r>
              <a:rPr lang="en-US" dirty="0" smtClean="0"/>
              <a:t>Using the notion of an algorithm and the concept of a variable, we develop the following algorithm for calculating the area of a square, given one side: </a:t>
            </a:r>
          </a:p>
          <a:p>
            <a:pPr marL="0" indent="0">
              <a:buNone/>
            </a:pPr>
            <a:r>
              <a:rPr lang="en-US" dirty="0" smtClean="0"/>
              <a:t>Algorithm for calculating area of square, given one side </a:t>
            </a:r>
          </a:p>
          <a:p>
            <a:pPr marL="514350" indent="-514350">
              <a:buAutoNum type="arabicPeriod"/>
            </a:pPr>
            <a:r>
              <a:rPr lang="en-US" dirty="0" smtClean="0"/>
              <a:t>Ask the user for the length of a side </a:t>
            </a:r>
          </a:p>
          <a:p>
            <a:pPr marL="514350" indent="-514350">
              <a:buAutoNum type="arabicPeriod"/>
            </a:pPr>
            <a:r>
              <a:rPr lang="en-US" dirty="0" smtClean="0"/>
              <a:t>Store the value in the box s </a:t>
            </a:r>
          </a:p>
          <a:p>
            <a:pPr marL="514350" indent="-514350">
              <a:buAutoNum type="arabicPeriod"/>
            </a:pPr>
            <a:r>
              <a:rPr lang="en-US" dirty="0" smtClean="0"/>
              <a:t>Calculate the area of the square (s × s) </a:t>
            </a:r>
          </a:p>
          <a:p>
            <a:pPr marL="514350" indent="-514350">
              <a:buAutoNum type="arabicPeriod"/>
            </a:pPr>
            <a:r>
              <a:rPr lang="en-US" dirty="0" smtClean="0"/>
              <a:t>Store the area in the box a </a:t>
            </a:r>
          </a:p>
          <a:p>
            <a:pPr marL="514350" indent="-514350">
              <a:buAutoNum type="arabicPeriod"/>
            </a:pPr>
            <a:r>
              <a:rPr lang="en-US" dirty="0" smtClean="0"/>
              <a:t>Print the value in box a, appropriately labelled </a:t>
            </a:r>
          </a:p>
          <a:p>
            <a:pPr marL="514350" indent="-514350">
              <a:buAutoNum type="arabicPeriod"/>
            </a:pPr>
            <a:r>
              <a:rPr lang="en-US" dirty="0" smtClean="0"/>
              <a:t>Stop</a:t>
            </a:r>
            <a:endParaRPr lang="en-US" dirty="0"/>
          </a:p>
        </p:txBody>
      </p:sp>
    </p:spTree>
    <p:extLst>
      <p:ext uri="{BB962C8B-B14F-4D97-AF65-F5344CB8AC3E}">
        <p14:creationId xmlns:p14="http://schemas.microsoft.com/office/powerpoint/2010/main" val="2413112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a:t>
            </a:r>
            <a:endParaRPr lang="en-US" dirty="0"/>
          </a:p>
        </p:txBody>
      </p:sp>
      <p:sp>
        <p:nvSpPr>
          <p:cNvPr id="3" name="Content Placeholder 2"/>
          <p:cNvSpPr>
            <a:spLocks noGrp="1"/>
          </p:cNvSpPr>
          <p:nvPr>
            <p:ph idx="1"/>
          </p:nvPr>
        </p:nvSpPr>
        <p:spPr/>
        <p:txBody>
          <a:bodyPr/>
          <a:lstStyle/>
          <a:p>
            <a:pPr marL="0" indent="0">
              <a:buNone/>
            </a:pPr>
            <a:r>
              <a:rPr lang="en-US" dirty="0" smtClean="0"/>
              <a:t>When an algorithm is developed, it must be checked to make sure that it is doing its intended job correctly. We can test an algorithm by ‘playing computer’, that is, we execute the instructions by hand, using appropriate data values. </a:t>
            </a:r>
          </a:p>
          <a:p>
            <a:pPr marL="0" indent="0">
              <a:buNone/>
            </a:pPr>
            <a:endParaRPr lang="en-US" dirty="0"/>
          </a:p>
          <a:p>
            <a:pPr marL="0" indent="0">
              <a:buNone/>
            </a:pPr>
            <a:r>
              <a:rPr lang="en-US" dirty="0" smtClean="0"/>
              <a:t>This process is called dry running or desk checking the algorithm. It is used to pinpoint any errors in logic before the computer program is actually written. </a:t>
            </a:r>
            <a:endParaRPr lang="en-US" dirty="0"/>
          </a:p>
        </p:txBody>
      </p:sp>
    </p:spTree>
    <p:extLst>
      <p:ext uri="{BB962C8B-B14F-4D97-AF65-F5344CB8AC3E}">
        <p14:creationId xmlns:p14="http://schemas.microsoft.com/office/powerpoint/2010/main" val="143273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the Program for the Algorithm</a:t>
            </a:r>
            <a:endParaRPr lang="en-US" dirty="0"/>
          </a:p>
        </p:txBody>
      </p:sp>
      <p:sp>
        <p:nvSpPr>
          <p:cNvPr id="3" name="Content Placeholder 2"/>
          <p:cNvSpPr>
            <a:spLocks noGrp="1"/>
          </p:cNvSpPr>
          <p:nvPr>
            <p:ph idx="1"/>
          </p:nvPr>
        </p:nvSpPr>
        <p:spPr/>
        <p:txBody>
          <a:bodyPr/>
          <a:lstStyle/>
          <a:p>
            <a:pPr marL="0" indent="0">
              <a:buNone/>
            </a:pPr>
            <a:r>
              <a:rPr lang="en-US" dirty="0" smtClean="0"/>
              <a:t>We have specified the algorithm using English statements. However, these statements are sufficiently ‘computer-oriented’ for a computer program to be written directly from them. Before we do this, let us see how we expect the program to work from the user’s point of view.</a:t>
            </a:r>
          </a:p>
          <a:p>
            <a:pPr marL="0" indent="0">
              <a:buNone/>
            </a:pPr>
            <a:r>
              <a:rPr lang="en-US" dirty="0" smtClean="0"/>
              <a:t>First, the program will type the request for the length of a side; we say the </a:t>
            </a:r>
            <a:r>
              <a:rPr lang="en-US" b="1" u="sng" dirty="0" smtClean="0"/>
              <a:t>program prompts the user to supply data</a:t>
            </a:r>
            <a:r>
              <a:rPr lang="en-US" dirty="0" smtClean="0"/>
              <a:t>. The screen display might look like this:</a:t>
            </a:r>
          </a:p>
          <a:p>
            <a:pPr marL="0" indent="0">
              <a:buNone/>
            </a:pPr>
            <a:endParaRPr lang="en-US" dirty="0"/>
          </a:p>
          <a:p>
            <a:pPr marL="0" indent="0">
              <a:buNone/>
            </a:pPr>
            <a:r>
              <a:rPr lang="en-US" dirty="0" smtClean="0"/>
              <a:t>Enter length of side:</a:t>
            </a:r>
            <a:endParaRPr lang="en-US" dirty="0"/>
          </a:p>
        </p:txBody>
      </p:sp>
    </p:spTree>
    <p:extLst>
      <p:ext uri="{BB962C8B-B14F-4D97-AF65-F5344CB8AC3E}">
        <p14:creationId xmlns:p14="http://schemas.microsoft.com/office/powerpoint/2010/main" val="1536710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Write the Program for the Algorithm</a:t>
            </a:r>
            <a:endParaRPr lang="en-US" dirty="0"/>
          </a:p>
        </p:txBody>
      </p:sp>
      <p:sp>
        <p:nvSpPr>
          <p:cNvPr id="3" name="Content Placeholder 2"/>
          <p:cNvSpPr>
            <a:spLocks noGrp="1"/>
          </p:cNvSpPr>
          <p:nvPr>
            <p:ph idx="1"/>
          </p:nvPr>
        </p:nvSpPr>
        <p:spPr/>
        <p:txBody>
          <a:bodyPr/>
          <a:lstStyle/>
          <a:p>
            <a:pPr marL="0" indent="0">
              <a:buNone/>
            </a:pPr>
            <a:r>
              <a:rPr lang="en-US" dirty="0" smtClean="0"/>
              <a:t>The computer will then wait for the user to type the length. Suppose the user types 12. </a:t>
            </a:r>
          </a:p>
          <a:p>
            <a:pPr marL="0" indent="0">
              <a:buNone/>
            </a:pPr>
            <a:r>
              <a:rPr lang="en-US" dirty="0" smtClean="0"/>
              <a:t>The display will look like this:</a:t>
            </a:r>
          </a:p>
          <a:p>
            <a:pPr marL="0" indent="0">
              <a:buNone/>
            </a:pPr>
            <a:endParaRPr lang="en-US" dirty="0" smtClean="0"/>
          </a:p>
          <a:p>
            <a:pPr marL="0" indent="0">
              <a:buNone/>
            </a:pPr>
            <a:r>
              <a:rPr lang="en-US" dirty="0" smtClean="0"/>
              <a:t>Enter length of side: 12</a:t>
            </a:r>
          </a:p>
          <a:p>
            <a:pPr marL="0" indent="0">
              <a:buNone/>
            </a:pPr>
            <a:endParaRPr lang="en-US" dirty="0"/>
          </a:p>
          <a:p>
            <a:pPr marL="0" indent="0">
              <a:buNone/>
            </a:pPr>
            <a:r>
              <a:rPr lang="en-US" dirty="0" smtClean="0"/>
              <a:t>The program will then accept (we say read) the number typed, calculate the area and print the result. The display may look like this: </a:t>
            </a:r>
            <a:endParaRPr lang="en-US" dirty="0"/>
          </a:p>
        </p:txBody>
      </p:sp>
    </p:spTree>
    <p:extLst>
      <p:ext uri="{BB962C8B-B14F-4D97-AF65-F5344CB8AC3E}">
        <p14:creationId xmlns:p14="http://schemas.microsoft.com/office/powerpoint/2010/main" val="2866437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smtClean="0"/>
              <a:t>Enter length of side: 12 </a:t>
            </a:r>
          </a:p>
          <a:p>
            <a:pPr marL="0" indent="0">
              <a:buNone/>
            </a:pPr>
            <a:r>
              <a:rPr lang="en-US" dirty="0" smtClean="0"/>
              <a:t>Area of square is 144</a:t>
            </a:r>
            <a:endParaRPr lang="en-US" dirty="0"/>
          </a:p>
        </p:txBody>
      </p:sp>
    </p:spTree>
    <p:extLst>
      <p:ext uri="{BB962C8B-B14F-4D97-AF65-F5344CB8AC3E}">
        <p14:creationId xmlns:p14="http://schemas.microsoft.com/office/powerpoint/2010/main" val="3819110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Julia Program</a:t>
            </a:r>
            <a:endParaRPr lang="en-US" dirty="0"/>
          </a:p>
        </p:txBody>
      </p:sp>
      <p:sp>
        <p:nvSpPr>
          <p:cNvPr id="3" name="Content Placeholder 2"/>
          <p:cNvSpPr>
            <a:spLocks noGrp="1"/>
          </p:cNvSpPr>
          <p:nvPr>
            <p:ph idx="1"/>
          </p:nvPr>
        </p:nvSpPr>
        <p:spPr/>
        <p:txBody>
          <a:bodyPr/>
          <a:lstStyle/>
          <a:p>
            <a:pPr marL="0" indent="0">
              <a:buNone/>
            </a:pPr>
            <a:r>
              <a:rPr lang="en-US" dirty="0" smtClean="0"/>
              <a:t># Program P1 Area of Square </a:t>
            </a:r>
          </a:p>
          <a:p>
            <a:pPr marL="0" indent="0">
              <a:buNone/>
            </a:pPr>
            <a:r>
              <a:rPr lang="en-US" dirty="0" smtClean="0"/>
              <a:t># Given length of side, calculate area of square </a:t>
            </a:r>
          </a:p>
          <a:p>
            <a:pPr marL="0" indent="0">
              <a:buNone/>
            </a:pPr>
            <a:r>
              <a:rPr lang="en-US" dirty="0" smtClean="0"/>
              <a:t>print("Enter length of side: ") </a:t>
            </a:r>
          </a:p>
          <a:p>
            <a:pPr marL="0" indent="0">
              <a:buNone/>
            </a:pPr>
            <a:r>
              <a:rPr lang="en-US" dirty="0" smtClean="0"/>
              <a:t>s = parse(</a:t>
            </a:r>
            <a:r>
              <a:rPr lang="en-US" dirty="0" err="1" smtClean="0"/>
              <a:t>Int</a:t>
            </a:r>
            <a:r>
              <a:rPr lang="en-US" dirty="0" smtClean="0"/>
              <a:t>, </a:t>
            </a:r>
            <a:r>
              <a:rPr lang="en-US" dirty="0" err="1" smtClean="0"/>
              <a:t>readline</a:t>
            </a:r>
            <a:r>
              <a:rPr lang="en-US" dirty="0" smtClean="0"/>
              <a:t>())  # fetch the length typed by the user </a:t>
            </a:r>
          </a:p>
          <a:p>
            <a:pPr marL="0" indent="0">
              <a:buNone/>
            </a:pPr>
            <a:r>
              <a:rPr lang="en-US" dirty="0" smtClean="0"/>
              <a:t>a = s * s # calculate area; store in a </a:t>
            </a:r>
          </a:p>
          <a:p>
            <a:pPr marL="0" indent="0">
              <a:buNone/>
            </a:pPr>
            <a:r>
              <a:rPr lang="en-US" dirty="0" err="1" smtClean="0"/>
              <a:t>println</a:t>
            </a:r>
            <a:r>
              <a:rPr lang="en-US" dirty="0" smtClean="0"/>
              <a:t>("\</a:t>
            </a:r>
            <a:r>
              <a:rPr lang="en-US" dirty="0" err="1" smtClean="0"/>
              <a:t>nArea</a:t>
            </a:r>
            <a:r>
              <a:rPr lang="en-US" dirty="0" smtClean="0"/>
              <a:t> of square is $a")</a:t>
            </a:r>
            <a:endParaRPr lang="en-US" dirty="0"/>
          </a:p>
        </p:txBody>
      </p:sp>
    </p:spTree>
    <p:extLst>
      <p:ext uri="{BB962C8B-B14F-4D97-AF65-F5344CB8AC3E}">
        <p14:creationId xmlns:p14="http://schemas.microsoft.com/office/powerpoint/2010/main" val="2887977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 Computer Solves a Problem </a:t>
            </a:r>
            <a:endParaRPr lang="en-US" dirty="0"/>
          </a:p>
        </p:txBody>
      </p:sp>
      <p:sp>
        <p:nvSpPr>
          <p:cNvPr id="3" name="Content Placeholder 2"/>
          <p:cNvSpPr>
            <a:spLocks noGrp="1"/>
          </p:cNvSpPr>
          <p:nvPr>
            <p:ph idx="1"/>
          </p:nvPr>
        </p:nvSpPr>
        <p:spPr>
          <a:xfrm>
            <a:off x="838200" y="1690688"/>
            <a:ext cx="10515600" cy="4486275"/>
          </a:xfrm>
        </p:spPr>
        <p:txBody>
          <a:bodyPr/>
          <a:lstStyle/>
          <a:p>
            <a:pPr marL="0" indent="0">
              <a:buNone/>
            </a:pPr>
            <a:r>
              <a:rPr lang="en-US" dirty="0" smtClean="0"/>
              <a:t>Solving a problem on a computer involves the following activities: </a:t>
            </a:r>
          </a:p>
          <a:p>
            <a:pPr marL="514350" indent="-514350">
              <a:buAutoNum type="arabicPeriod"/>
            </a:pPr>
            <a:r>
              <a:rPr lang="en-US" dirty="0" smtClean="0"/>
              <a:t>Define the problem. </a:t>
            </a:r>
          </a:p>
          <a:p>
            <a:pPr marL="514350" indent="-514350">
              <a:buAutoNum type="arabicPeriod"/>
            </a:pPr>
            <a:r>
              <a:rPr lang="en-US" dirty="0" smtClean="0"/>
              <a:t>Analyze the problem. </a:t>
            </a:r>
          </a:p>
          <a:p>
            <a:pPr marL="514350" indent="-514350">
              <a:buAutoNum type="arabicPeriod"/>
            </a:pPr>
            <a:r>
              <a:rPr lang="en-US" dirty="0" smtClean="0"/>
              <a:t>Develop an algorithm (a method) for solving the problem. </a:t>
            </a:r>
          </a:p>
          <a:p>
            <a:pPr marL="514350" indent="-514350">
              <a:buAutoNum type="arabicPeriod"/>
            </a:pPr>
            <a:r>
              <a:rPr lang="en-US" dirty="0" smtClean="0"/>
              <a:t>Write the computer program which implements the algorithm. </a:t>
            </a:r>
          </a:p>
          <a:p>
            <a:pPr marL="514350" indent="-514350">
              <a:buAutoNum type="arabicPeriod"/>
            </a:pPr>
            <a:r>
              <a:rPr lang="en-US" dirty="0" smtClean="0"/>
              <a:t>Test and debug (find the errors in) the program. </a:t>
            </a:r>
          </a:p>
          <a:p>
            <a:pPr marL="514350" indent="-514350">
              <a:buAutoNum type="arabicPeriod"/>
            </a:pPr>
            <a:r>
              <a:rPr lang="en-US" dirty="0" smtClean="0"/>
              <a:t>Document the program. (Explain how the program works and how to use it.) </a:t>
            </a:r>
          </a:p>
          <a:p>
            <a:pPr marL="514350" indent="-514350">
              <a:buAutoNum type="arabicPeriod"/>
            </a:pPr>
            <a:r>
              <a:rPr lang="en-US" dirty="0" smtClean="0"/>
              <a:t>Maintain the program. </a:t>
            </a:r>
            <a:endParaRPr lang="en-US" dirty="0"/>
          </a:p>
        </p:txBody>
      </p:sp>
    </p:spTree>
    <p:extLst>
      <p:ext uri="{BB962C8B-B14F-4D97-AF65-F5344CB8AC3E}">
        <p14:creationId xmlns:p14="http://schemas.microsoft.com/office/powerpoint/2010/main" val="964235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Julia Program</a:t>
            </a:r>
            <a:endParaRPr lang="en-US" dirty="0"/>
          </a:p>
        </p:txBody>
      </p:sp>
      <p:sp>
        <p:nvSpPr>
          <p:cNvPr id="3" name="Content Placeholder 2"/>
          <p:cNvSpPr>
            <a:spLocks noGrp="1"/>
          </p:cNvSpPr>
          <p:nvPr>
            <p:ph idx="1"/>
          </p:nvPr>
        </p:nvSpPr>
        <p:spPr>
          <a:xfrm>
            <a:off x="5610498" y="545465"/>
            <a:ext cx="5283926" cy="1622969"/>
          </a:xfrm>
        </p:spPr>
        <p:txBody>
          <a:bodyPr>
            <a:normAutofit fontScale="47500" lnSpcReduction="20000"/>
          </a:bodyPr>
          <a:lstStyle/>
          <a:p>
            <a:pPr marL="0" indent="0">
              <a:buNone/>
            </a:pPr>
            <a:r>
              <a:rPr lang="en-US" dirty="0" smtClean="0">
                <a:solidFill>
                  <a:srgbClr val="C00000"/>
                </a:solidFill>
              </a:rPr>
              <a:t># Program P1 Area of Square </a:t>
            </a:r>
          </a:p>
          <a:p>
            <a:pPr marL="0" indent="0">
              <a:buNone/>
            </a:pPr>
            <a:r>
              <a:rPr lang="en-US" dirty="0" smtClean="0">
                <a:solidFill>
                  <a:srgbClr val="C00000"/>
                </a:solidFill>
              </a:rPr>
              <a:t># Given length of side, calculate area of square </a:t>
            </a:r>
          </a:p>
          <a:p>
            <a:pPr marL="0" indent="0">
              <a:buNone/>
            </a:pPr>
            <a:r>
              <a:rPr lang="en-US" dirty="0" smtClean="0"/>
              <a:t>print("Enter length of side: ") </a:t>
            </a:r>
          </a:p>
          <a:p>
            <a:pPr marL="0" indent="0">
              <a:buNone/>
            </a:pPr>
            <a:r>
              <a:rPr lang="en-US" dirty="0" smtClean="0"/>
              <a:t>s = parse(</a:t>
            </a:r>
            <a:r>
              <a:rPr lang="en-US" dirty="0" err="1" smtClean="0"/>
              <a:t>Int</a:t>
            </a:r>
            <a:r>
              <a:rPr lang="en-US" dirty="0" smtClean="0"/>
              <a:t>, </a:t>
            </a:r>
            <a:r>
              <a:rPr lang="en-US" dirty="0" err="1" smtClean="0"/>
              <a:t>readline</a:t>
            </a:r>
            <a:r>
              <a:rPr lang="en-US" dirty="0" smtClean="0"/>
              <a:t>())  </a:t>
            </a:r>
            <a:r>
              <a:rPr lang="en-US" dirty="0" smtClean="0">
                <a:solidFill>
                  <a:srgbClr val="C00000"/>
                </a:solidFill>
              </a:rPr>
              <a:t># fetch the length typed by the user </a:t>
            </a:r>
          </a:p>
          <a:p>
            <a:pPr marL="0" indent="0">
              <a:buNone/>
            </a:pPr>
            <a:r>
              <a:rPr lang="en-US" dirty="0" smtClean="0"/>
              <a:t>a = s * s </a:t>
            </a:r>
            <a:r>
              <a:rPr lang="en-US" dirty="0" smtClean="0">
                <a:solidFill>
                  <a:srgbClr val="C00000"/>
                </a:solidFill>
              </a:rPr>
              <a:t># calculate area; store in a </a:t>
            </a:r>
          </a:p>
          <a:p>
            <a:pPr marL="0" indent="0">
              <a:buNone/>
            </a:pPr>
            <a:r>
              <a:rPr lang="en-US" dirty="0" err="1" smtClean="0"/>
              <a:t>println</a:t>
            </a:r>
            <a:r>
              <a:rPr lang="en-US" dirty="0" smtClean="0"/>
              <a:t>("\</a:t>
            </a:r>
            <a:r>
              <a:rPr lang="en-US" dirty="0" err="1" smtClean="0"/>
              <a:t>nArea</a:t>
            </a:r>
            <a:r>
              <a:rPr lang="en-US" dirty="0" smtClean="0"/>
              <a:t> of square is $a")</a:t>
            </a:r>
            <a:endParaRPr lang="en-US" dirty="0"/>
          </a:p>
        </p:txBody>
      </p:sp>
      <p:sp>
        <p:nvSpPr>
          <p:cNvPr id="4" name="Rectangle 3"/>
          <p:cNvSpPr/>
          <p:nvPr/>
        </p:nvSpPr>
        <p:spPr>
          <a:xfrm>
            <a:off x="838200" y="3612608"/>
            <a:ext cx="9768840" cy="2246769"/>
          </a:xfrm>
          <a:prstGeom prst="rect">
            <a:avLst/>
          </a:prstGeom>
        </p:spPr>
        <p:txBody>
          <a:bodyPr wrap="square">
            <a:spAutoFit/>
          </a:bodyPr>
          <a:lstStyle/>
          <a:p>
            <a:r>
              <a:rPr lang="en-US" sz="2800" dirty="0" smtClean="0"/>
              <a:t>It is not too important that you understand anything about this program at this time. </a:t>
            </a:r>
          </a:p>
          <a:p>
            <a:r>
              <a:rPr lang="en-US" sz="2800" dirty="0" smtClean="0"/>
              <a:t>The first two lines are comments. (In Julia, they begin with #) Comments help to explain things about a program but have no effect when the program is run. </a:t>
            </a:r>
            <a:endParaRPr lang="en-US" sz="2800" dirty="0"/>
          </a:p>
        </p:txBody>
      </p:sp>
    </p:spTree>
    <p:extLst>
      <p:ext uri="{BB962C8B-B14F-4D97-AF65-F5344CB8AC3E}">
        <p14:creationId xmlns:p14="http://schemas.microsoft.com/office/powerpoint/2010/main" val="2773314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Julia Program</a:t>
            </a:r>
            <a:endParaRPr lang="en-US" dirty="0"/>
          </a:p>
        </p:txBody>
      </p:sp>
      <p:sp>
        <p:nvSpPr>
          <p:cNvPr id="3" name="Content Placeholder 2"/>
          <p:cNvSpPr>
            <a:spLocks noGrp="1"/>
          </p:cNvSpPr>
          <p:nvPr>
            <p:ph idx="1"/>
          </p:nvPr>
        </p:nvSpPr>
        <p:spPr>
          <a:xfrm>
            <a:off x="1221377" y="1755957"/>
            <a:ext cx="8915400" cy="2850877"/>
          </a:xfrm>
        </p:spPr>
        <p:txBody>
          <a:bodyPr>
            <a:noAutofit/>
          </a:bodyPr>
          <a:lstStyle/>
          <a:p>
            <a:pPr marL="0" indent="0">
              <a:buNone/>
            </a:pPr>
            <a:r>
              <a:rPr lang="en-US" sz="1800" dirty="0" smtClean="0">
                <a:solidFill>
                  <a:schemeClr val="tx1">
                    <a:lumMod val="95000"/>
                    <a:lumOff val="5000"/>
                  </a:schemeClr>
                </a:solidFill>
              </a:rPr>
              <a:t># Program P1 Area of Square </a:t>
            </a:r>
          </a:p>
          <a:p>
            <a:pPr marL="0" indent="0">
              <a:buNone/>
            </a:pPr>
            <a:r>
              <a:rPr lang="en-US" sz="1800" dirty="0" smtClean="0">
                <a:solidFill>
                  <a:schemeClr val="tx1">
                    <a:lumMod val="95000"/>
                    <a:lumOff val="5000"/>
                  </a:schemeClr>
                </a:solidFill>
              </a:rPr>
              <a:t># Given length of side, calculate area of square </a:t>
            </a:r>
          </a:p>
          <a:p>
            <a:pPr marL="0" indent="0">
              <a:buNone/>
            </a:pPr>
            <a:r>
              <a:rPr lang="en-US" sz="2400" b="1" dirty="0" smtClean="0">
                <a:solidFill>
                  <a:schemeClr val="tx1">
                    <a:lumMod val="95000"/>
                    <a:lumOff val="5000"/>
                  </a:schemeClr>
                </a:solidFill>
              </a:rPr>
              <a:t>print("Enter length of side: ") </a:t>
            </a:r>
          </a:p>
          <a:p>
            <a:pPr marL="0" indent="0">
              <a:buNone/>
            </a:pPr>
            <a:r>
              <a:rPr lang="en-US" sz="2400" b="1" dirty="0" smtClean="0">
                <a:solidFill>
                  <a:schemeClr val="tx1">
                    <a:lumMod val="95000"/>
                    <a:lumOff val="5000"/>
                  </a:schemeClr>
                </a:solidFill>
              </a:rPr>
              <a:t>s = parse(</a:t>
            </a:r>
            <a:r>
              <a:rPr lang="en-US" sz="2400" b="1" dirty="0" err="1" smtClean="0">
                <a:solidFill>
                  <a:schemeClr val="tx1">
                    <a:lumMod val="95000"/>
                    <a:lumOff val="5000"/>
                  </a:schemeClr>
                </a:solidFill>
              </a:rPr>
              <a:t>Int</a:t>
            </a:r>
            <a:r>
              <a:rPr lang="en-US" sz="2400" b="1" dirty="0" smtClean="0">
                <a:solidFill>
                  <a:schemeClr val="tx1">
                    <a:lumMod val="95000"/>
                    <a:lumOff val="5000"/>
                  </a:schemeClr>
                </a:solidFill>
              </a:rPr>
              <a:t>, </a:t>
            </a:r>
            <a:r>
              <a:rPr lang="en-US" sz="2400" b="1" dirty="0" err="1" smtClean="0">
                <a:solidFill>
                  <a:schemeClr val="tx1">
                    <a:lumMod val="95000"/>
                    <a:lumOff val="5000"/>
                  </a:schemeClr>
                </a:solidFill>
              </a:rPr>
              <a:t>readline</a:t>
            </a:r>
            <a:r>
              <a:rPr lang="en-US" sz="2400" b="1" dirty="0" smtClean="0">
                <a:solidFill>
                  <a:schemeClr val="tx1">
                    <a:lumMod val="95000"/>
                    <a:lumOff val="5000"/>
                  </a:schemeClr>
                </a:solidFill>
              </a:rPr>
              <a:t>())  # fetch the length typed by the user </a:t>
            </a:r>
          </a:p>
          <a:p>
            <a:pPr marL="0" indent="0">
              <a:buNone/>
            </a:pPr>
            <a:r>
              <a:rPr lang="en-US" sz="1800" dirty="0" smtClean="0">
                <a:solidFill>
                  <a:schemeClr val="tx1">
                    <a:lumMod val="95000"/>
                    <a:lumOff val="5000"/>
                  </a:schemeClr>
                </a:solidFill>
              </a:rPr>
              <a:t>a = s * s # calculate area; store in a </a:t>
            </a:r>
          </a:p>
          <a:p>
            <a:pPr marL="0" indent="0">
              <a:buNone/>
            </a:pPr>
            <a:r>
              <a:rPr lang="en-US" sz="1800" dirty="0" err="1" smtClean="0">
                <a:solidFill>
                  <a:schemeClr val="tx1">
                    <a:lumMod val="95000"/>
                    <a:lumOff val="5000"/>
                  </a:schemeClr>
                </a:solidFill>
              </a:rPr>
              <a:t>println</a:t>
            </a:r>
            <a:r>
              <a:rPr lang="en-US" sz="1800" dirty="0" smtClean="0">
                <a:solidFill>
                  <a:schemeClr val="tx1">
                    <a:lumMod val="95000"/>
                    <a:lumOff val="5000"/>
                  </a:schemeClr>
                </a:solidFill>
              </a:rPr>
              <a:t>("\</a:t>
            </a:r>
            <a:r>
              <a:rPr lang="en-US" sz="1800" dirty="0" err="1" smtClean="0">
                <a:solidFill>
                  <a:schemeClr val="tx1">
                    <a:lumMod val="95000"/>
                    <a:lumOff val="5000"/>
                  </a:schemeClr>
                </a:solidFill>
              </a:rPr>
              <a:t>nArea</a:t>
            </a:r>
            <a:r>
              <a:rPr lang="en-US" sz="1800" dirty="0" smtClean="0">
                <a:solidFill>
                  <a:schemeClr val="tx1">
                    <a:lumMod val="95000"/>
                    <a:lumOff val="5000"/>
                  </a:schemeClr>
                </a:solidFill>
              </a:rPr>
              <a:t> of square is $a")</a:t>
            </a:r>
            <a:endParaRPr lang="en-US" sz="1800" dirty="0">
              <a:solidFill>
                <a:schemeClr val="tx1">
                  <a:lumMod val="95000"/>
                  <a:lumOff val="5000"/>
                </a:schemeClr>
              </a:solidFill>
            </a:endParaRPr>
          </a:p>
        </p:txBody>
      </p:sp>
      <p:sp>
        <p:nvSpPr>
          <p:cNvPr id="4" name="Rectangle 3"/>
          <p:cNvSpPr/>
          <p:nvPr/>
        </p:nvSpPr>
        <p:spPr>
          <a:xfrm>
            <a:off x="733698" y="5110482"/>
            <a:ext cx="9768840" cy="1384995"/>
          </a:xfrm>
          <a:prstGeom prst="rect">
            <a:avLst/>
          </a:prstGeom>
        </p:spPr>
        <p:txBody>
          <a:bodyPr wrap="square">
            <a:spAutoFit/>
          </a:bodyPr>
          <a:lstStyle/>
          <a:p>
            <a:r>
              <a:rPr lang="en-US" sz="2800" dirty="0" smtClean="0"/>
              <a:t>The first two prompt and fetch a number typed by the user (read). The third does a calculation (evaluate) and the fourth outputs the answer (print)</a:t>
            </a:r>
            <a:endParaRPr lang="en-US" sz="2800" dirty="0"/>
          </a:p>
        </p:txBody>
      </p:sp>
    </p:spTree>
    <p:extLst>
      <p:ext uri="{BB962C8B-B14F-4D97-AF65-F5344CB8AC3E}">
        <p14:creationId xmlns:p14="http://schemas.microsoft.com/office/powerpoint/2010/main" val="36252442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Every day we meet names and numbers—at home, at work, at school or at play. </a:t>
            </a:r>
          </a:p>
          <a:p>
            <a:pPr marL="0" indent="0">
              <a:buNone/>
            </a:pPr>
            <a:r>
              <a:rPr lang="en-US" dirty="0" smtClean="0"/>
              <a:t>A person’s name is a type of data; so is a number. We can thus speak of the two data types called name and number.</a:t>
            </a:r>
          </a:p>
          <a:p>
            <a:pPr marL="0" indent="0">
              <a:buNone/>
            </a:pPr>
            <a:endParaRPr lang="en-US" dirty="0"/>
          </a:p>
          <a:p>
            <a:pPr marL="0" indent="0">
              <a:buNone/>
            </a:pPr>
            <a:r>
              <a:rPr lang="en-US" dirty="0" smtClean="0"/>
              <a:t>Usually, we find it convenient to divide numbers into two kinds: </a:t>
            </a:r>
          </a:p>
          <a:p>
            <a:pPr marL="514350" indent="-514350">
              <a:buAutoNum type="arabicPeriod"/>
            </a:pPr>
            <a:r>
              <a:rPr lang="en-US" dirty="0" smtClean="0"/>
              <a:t>Whole numbers, or integers. </a:t>
            </a:r>
          </a:p>
          <a:p>
            <a:pPr marL="514350" indent="-514350">
              <a:buAutoNum type="arabicPeriod"/>
            </a:pPr>
            <a:r>
              <a:rPr lang="en-US" dirty="0" smtClean="0"/>
              <a:t>Numbers with a decimal point, so-called real or floating-point numbers. (Since real has a special place in Julia for working with complex numbers, we will use floating</a:t>
            </a:r>
            <a:r>
              <a:rPr lang="en-US" dirty="0"/>
              <a:t> </a:t>
            </a:r>
            <a:r>
              <a:rPr lang="en-US" dirty="0" smtClean="0"/>
              <a:t>point number or float.) </a:t>
            </a:r>
            <a:endParaRPr lang="en-US" dirty="0"/>
          </a:p>
        </p:txBody>
      </p:sp>
    </p:spTree>
    <p:extLst>
      <p:ext uri="{BB962C8B-B14F-4D97-AF65-F5344CB8AC3E}">
        <p14:creationId xmlns:p14="http://schemas.microsoft.com/office/powerpoint/2010/main" val="4429609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3" name="Content Placeholder 2"/>
          <p:cNvSpPr>
            <a:spLocks noGrp="1"/>
          </p:cNvSpPr>
          <p:nvPr>
            <p:ph idx="1"/>
          </p:nvPr>
        </p:nvSpPr>
        <p:spPr/>
        <p:txBody>
          <a:bodyPr/>
          <a:lstStyle/>
          <a:p>
            <a:pPr marL="0" indent="0">
              <a:buNone/>
            </a:pPr>
            <a:r>
              <a:rPr lang="en-US" dirty="0" smtClean="0"/>
              <a:t>Programming languages precisely define the various types of data which can be manipulated by programs written in those languages. Integer, floating-point, character (a single character such as 'K' or '+') and string data types are the most common.</a:t>
            </a:r>
            <a:endParaRPr lang="en-US" dirty="0"/>
          </a:p>
        </p:txBody>
      </p:sp>
    </p:spTree>
    <p:extLst>
      <p:ext uri="{BB962C8B-B14F-4D97-AF65-F5344CB8AC3E}">
        <p14:creationId xmlns:p14="http://schemas.microsoft.com/office/powerpoint/2010/main" val="274467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3" name="Content Placeholder 2"/>
          <p:cNvSpPr>
            <a:spLocks noGrp="1"/>
          </p:cNvSpPr>
          <p:nvPr>
            <p:ph idx="1"/>
          </p:nvPr>
        </p:nvSpPr>
        <p:spPr/>
        <p:txBody>
          <a:bodyPr/>
          <a:lstStyle/>
          <a:p>
            <a:pPr marL="0" indent="0">
              <a:buNone/>
            </a:pPr>
            <a:r>
              <a:rPr lang="en-US" dirty="0" smtClean="0"/>
              <a:t>Each data type defines constants of that type.  For example, </a:t>
            </a:r>
          </a:p>
          <a:p>
            <a:r>
              <a:rPr lang="en-US" dirty="0" smtClean="0"/>
              <a:t>Some integer constants are 3, -52, 0 and 9813. </a:t>
            </a:r>
            <a:endParaRPr lang="en-US" dirty="0"/>
          </a:p>
          <a:p>
            <a:r>
              <a:rPr lang="en-US" dirty="0" smtClean="0"/>
              <a:t>Some float constants are 3.142, -5.0, 345.21 and 1.16. </a:t>
            </a:r>
            <a:endParaRPr lang="en-US" dirty="0"/>
          </a:p>
          <a:p>
            <a:r>
              <a:rPr lang="en-US" dirty="0" smtClean="0"/>
              <a:t>Some character constants are 't', '?', '8' and 'R'. (Character constants are enclosed in single quotes.) </a:t>
            </a:r>
          </a:p>
          <a:p>
            <a:r>
              <a:rPr lang="en-US" dirty="0" smtClean="0"/>
              <a:t>Some string constants are "Hi there", "Wherefore art thou, Romeo?" and "Julia World". (String constants are enclosed in double quotes.)</a:t>
            </a:r>
            <a:endParaRPr lang="en-US" dirty="0"/>
          </a:p>
        </p:txBody>
      </p:sp>
    </p:spTree>
    <p:extLst>
      <p:ext uri="{BB962C8B-B14F-4D97-AF65-F5344CB8AC3E}">
        <p14:creationId xmlns:p14="http://schemas.microsoft.com/office/powerpoint/2010/main" val="1146536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Types</a:t>
            </a:r>
            <a:endParaRPr lang="en-US" dirty="0"/>
          </a:p>
        </p:txBody>
      </p:sp>
      <p:sp>
        <p:nvSpPr>
          <p:cNvPr id="3" name="Content Placeholder 2"/>
          <p:cNvSpPr>
            <a:spLocks noGrp="1"/>
          </p:cNvSpPr>
          <p:nvPr>
            <p:ph idx="1"/>
          </p:nvPr>
        </p:nvSpPr>
        <p:spPr/>
        <p:txBody>
          <a:bodyPr/>
          <a:lstStyle/>
          <a:p>
            <a:pPr marL="0" indent="0">
              <a:buNone/>
            </a:pPr>
            <a:r>
              <a:rPr lang="en-US" dirty="0" smtClean="0"/>
              <a:t>In many languages, before we use a variable, we have to say what type of data we intend to store in that variable—we say we must declare the variable. </a:t>
            </a:r>
          </a:p>
          <a:p>
            <a:pPr marL="0" indent="0">
              <a:buNone/>
            </a:pPr>
            <a:r>
              <a:rPr lang="en-US" dirty="0" smtClean="0"/>
              <a:t>One major difference between Julia and other major languages is that you don't have to declare variables explicitly in Julia. </a:t>
            </a:r>
          </a:p>
          <a:p>
            <a:pPr marL="0" indent="0">
              <a:buNone/>
            </a:pPr>
            <a:r>
              <a:rPr lang="en-US" dirty="0" smtClean="0"/>
              <a:t>If you don't declare the type of a variable, Julia will determine its type from the way you use it. </a:t>
            </a:r>
            <a:endParaRPr lang="en-US" dirty="0"/>
          </a:p>
        </p:txBody>
      </p:sp>
    </p:spTree>
    <p:extLst>
      <p:ext uri="{BB962C8B-B14F-4D97-AF65-F5344CB8AC3E}">
        <p14:creationId xmlns:p14="http://schemas.microsoft.com/office/powerpoint/2010/main" val="364772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For example, if you write b=7, </a:t>
            </a:r>
          </a:p>
          <a:p>
            <a:pPr marL="0" indent="0">
              <a:buNone/>
            </a:pPr>
            <a:r>
              <a:rPr lang="en-US" dirty="0" smtClean="0"/>
              <a:t>Julia will set the type of b to Int64 (integer); if you write b=17.75, b will have type Float64; and if you use b="Hi", b will have type String.</a:t>
            </a:r>
          </a:p>
          <a:p>
            <a:pPr marL="0" indent="0">
              <a:buNone/>
            </a:pPr>
            <a:endParaRPr lang="en-US" dirty="0"/>
          </a:p>
          <a:p>
            <a:pPr marL="0" indent="0">
              <a:buNone/>
            </a:pPr>
            <a:r>
              <a:rPr lang="en-US" dirty="0" err="1"/>
              <a:t>t</a:t>
            </a:r>
            <a:r>
              <a:rPr lang="en-US" dirty="0" err="1" smtClean="0"/>
              <a:t>ypeof</a:t>
            </a:r>
            <a:r>
              <a:rPr lang="en-US" dirty="0" smtClean="0"/>
              <a:t>(b)  #Julia statement that prints the type of variable or value</a:t>
            </a:r>
            <a:endParaRPr lang="en-US" dirty="0"/>
          </a:p>
        </p:txBody>
      </p:sp>
    </p:spTree>
    <p:extLst>
      <p:ext uri="{BB962C8B-B14F-4D97-AF65-F5344CB8AC3E}">
        <p14:creationId xmlns:p14="http://schemas.microsoft.com/office/powerpoint/2010/main" val="16456591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Characters</a:t>
            </a:r>
            <a:endParaRPr lang="en-US" dirty="0"/>
          </a:p>
        </p:txBody>
      </p:sp>
      <p:sp>
        <p:nvSpPr>
          <p:cNvPr id="3" name="Content Placeholder 2"/>
          <p:cNvSpPr>
            <a:spLocks noGrp="1"/>
          </p:cNvSpPr>
          <p:nvPr>
            <p:ph idx="1"/>
          </p:nvPr>
        </p:nvSpPr>
        <p:spPr/>
        <p:txBody>
          <a:bodyPr/>
          <a:lstStyle/>
          <a:p>
            <a:pPr marL="0" indent="0">
              <a:buNone/>
            </a:pPr>
            <a:r>
              <a:rPr lang="en-US" dirty="0" smtClean="0"/>
              <a:t>In computer terminology, we use the term character to refer to any one of the following:</a:t>
            </a:r>
          </a:p>
          <a:p>
            <a:pPr marL="0" indent="0">
              <a:buNone/>
            </a:pPr>
            <a:r>
              <a:rPr lang="en-US" dirty="0" smtClean="0"/>
              <a:t>A digit from ‘0’ to ‘9’. </a:t>
            </a:r>
            <a:endParaRPr lang="en-US" dirty="0"/>
          </a:p>
          <a:p>
            <a:pPr marL="0" indent="0">
              <a:buNone/>
            </a:pPr>
            <a:r>
              <a:rPr lang="en-US" dirty="0" smtClean="0"/>
              <a:t>An uppercase letter from A to Z. </a:t>
            </a:r>
            <a:endParaRPr lang="en-US" dirty="0"/>
          </a:p>
          <a:p>
            <a:pPr marL="0" indent="0">
              <a:buNone/>
            </a:pPr>
            <a:r>
              <a:rPr lang="en-US" dirty="0" smtClean="0"/>
              <a:t>A lowercase letter from a to z. </a:t>
            </a:r>
            <a:endParaRPr lang="en-US" dirty="0"/>
          </a:p>
          <a:p>
            <a:pPr marL="0" indent="0">
              <a:buNone/>
            </a:pPr>
            <a:r>
              <a:rPr lang="en-US" dirty="0" smtClean="0"/>
              <a:t>A special symbol like (, ), $, =, , +, -, /, *, </a:t>
            </a:r>
            <a:r>
              <a:rPr lang="en-US" dirty="0" err="1" smtClean="0"/>
              <a:t>etc</a:t>
            </a:r>
            <a:endParaRPr lang="en-US" dirty="0"/>
          </a:p>
        </p:txBody>
      </p:sp>
    </p:spTree>
    <p:extLst>
      <p:ext uri="{BB962C8B-B14F-4D97-AF65-F5344CB8AC3E}">
        <p14:creationId xmlns:p14="http://schemas.microsoft.com/office/powerpoint/2010/main" val="29490488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3103" y="5364163"/>
            <a:ext cx="10515600" cy="418646"/>
          </a:xfrm>
        </p:spPr>
        <p:txBody>
          <a:bodyPr>
            <a:noAutofit/>
          </a:bodyPr>
          <a:lstStyle/>
          <a:p>
            <a:r>
              <a:rPr lang="en-US" sz="2400" b="1" dirty="0" smtClean="0">
                <a:solidFill>
                  <a:srgbClr val="C00000"/>
                </a:solidFill>
              </a:rPr>
              <a:t>Characters are the basic building blocks used in writing programs.</a:t>
            </a:r>
            <a:endParaRPr lang="en-US" sz="2400" b="1" dirty="0">
              <a:solidFill>
                <a:srgbClr val="C00000"/>
              </a:solidFill>
            </a:endParaRPr>
          </a:p>
        </p:txBody>
      </p:sp>
      <p:sp>
        <p:nvSpPr>
          <p:cNvPr id="3" name="Content Placeholder 2"/>
          <p:cNvSpPr>
            <a:spLocks noGrp="1"/>
          </p:cNvSpPr>
          <p:nvPr>
            <p:ph idx="1"/>
          </p:nvPr>
        </p:nvSpPr>
        <p:spPr>
          <a:xfrm>
            <a:off x="742406" y="269965"/>
            <a:ext cx="10515600" cy="5233852"/>
          </a:xfrm>
        </p:spPr>
        <p:txBody>
          <a:bodyPr>
            <a:normAutofit lnSpcReduction="10000"/>
          </a:bodyPr>
          <a:lstStyle/>
          <a:p>
            <a:pPr marL="0" indent="0">
              <a:buNone/>
            </a:pPr>
            <a:r>
              <a:rPr lang="en-US" dirty="0" smtClean="0"/>
              <a:t>The following are commonly used terms: </a:t>
            </a:r>
          </a:p>
          <a:p>
            <a:pPr marL="0" indent="0">
              <a:buNone/>
            </a:pPr>
            <a:r>
              <a:rPr lang="en-US" dirty="0" smtClean="0"/>
              <a:t>letter – one of a to z or A to Z </a:t>
            </a:r>
          </a:p>
          <a:p>
            <a:pPr marL="0" indent="0">
              <a:buNone/>
            </a:pPr>
            <a:r>
              <a:rPr lang="en-US" dirty="0" smtClean="0"/>
              <a:t>lowercase letter – one of a to z </a:t>
            </a:r>
          </a:p>
          <a:p>
            <a:pPr marL="0" indent="0">
              <a:buNone/>
            </a:pPr>
            <a:r>
              <a:rPr lang="en-US" dirty="0" smtClean="0"/>
              <a:t>uppercase letter – one of A to Z </a:t>
            </a:r>
          </a:p>
          <a:p>
            <a:pPr marL="0" indent="0">
              <a:buNone/>
            </a:pPr>
            <a:r>
              <a:rPr lang="en-US" dirty="0" smtClean="0"/>
              <a:t>digit – one of 0, 1, 2, 3, 4, 5, 6, 7, 8, 9 </a:t>
            </a:r>
          </a:p>
          <a:p>
            <a:pPr marL="0" indent="0">
              <a:buNone/>
            </a:pPr>
            <a:r>
              <a:rPr lang="en-US" dirty="0" smtClean="0"/>
              <a:t>special character – any symbol except a letter or a digit e.g. +, </a:t>
            </a:r>
          </a:p>
          <a:p>
            <a:pPr marL="0" indent="0">
              <a:buNone/>
            </a:pPr>
            <a:r>
              <a:rPr lang="en-US" dirty="0" smtClean="0"/>
              <a:t>control character – this is a character which, when pressed, does not type anything but creates an effect. Examples are tab, new line, new page and backspace.</a:t>
            </a:r>
          </a:p>
          <a:p>
            <a:pPr marL="0" indent="0">
              <a:buNone/>
            </a:pPr>
            <a:r>
              <a:rPr lang="en-US" dirty="0" smtClean="0"/>
              <a:t>numeric – used to refer to a digit </a:t>
            </a:r>
          </a:p>
          <a:p>
            <a:pPr marL="0" indent="0">
              <a:buNone/>
            </a:pPr>
            <a:r>
              <a:rPr lang="en-US" dirty="0" smtClean="0"/>
              <a:t>alphanumeric – used to refer to a letter or a digit</a:t>
            </a:r>
            <a:endParaRPr lang="en-US" dirty="0"/>
          </a:p>
        </p:txBody>
      </p:sp>
      <p:sp>
        <p:nvSpPr>
          <p:cNvPr id="4" name="Rectangle 3"/>
          <p:cNvSpPr/>
          <p:nvPr/>
        </p:nvSpPr>
        <p:spPr>
          <a:xfrm>
            <a:off x="333103" y="6205249"/>
            <a:ext cx="4834529" cy="369332"/>
          </a:xfrm>
          <a:prstGeom prst="rect">
            <a:avLst/>
          </a:prstGeom>
        </p:spPr>
        <p:txBody>
          <a:bodyPr wrap="none">
            <a:spAutoFit/>
          </a:bodyPr>
          <a:lstStyle/>
          <a:p>
            <a:r>
              <a:rPr lang="en-US" dirty="0" smtClean="0"/>
              <a:t>https://www.youtube.com/watch?v=zB85kTs-sEw</a:t>
            </a:r>
            <a:endParaRPr lang="en-US" dirty="0"/>
          </a:p>
        </p:txBody>
      </p:sp>
    </p:spTree>
    <p:extLst>
      <p:ext uri="{BB962C8B-B14F-4D97-AF65-F5344CB8AC3E}">
        <p14:creationId xmlns:p14="http://schemas.microsoft.com/office/powerpoint/2010/main" val="2571851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ASCII</a:t>
            </a:r>
            <a:endParaRPr lang="en-US" dirty="0"/>
          </a:p>
        </p:txBody>
      </p:sp>
      <p:sp>
        <p:nvSpPr>
          <p:cNvPr id="3" name="Content Placeholder 2"/>
          <p:cNvSpPr>
            <a:spLocks noGrp="1"/>
          </p:cNvSpPr>
          <p:nvPr>
            <p:ph idx="1"/>
          </p:nvPr>
        </p:nvSpPr>
        <p:spPr/>
        <p:txBody>
          <a:bodyPr/>
          <a:lstStyle/>
          <a:p>
            <a:pPr marL="0" indent="0">
              <a:buNone/>
            </a:pPr>
            <a:r>
              <a:rPr lang="en-US" dirty="0" smtClean="0"/>
              <a:t>We will deal mainly with characters from the ASCII character set. </a:t>
            </a:r>
          </a:p>
          <a:p>
            <a:pPr marL="0" indent="0">
              <a:buNone/>
            </a:pPr>
            <a:r>
              <a:rPr lang="en-US" dirty="0" smtClean="0"/>
              <a:t>But note, in general, Julia can handle any Unicode characters; these include, among others, accented characters, and those found in languages such as Hindi, Chinese, Arabic and Korean</a:t>
            </a:r>
          </a:p>
          <a:p>
            <a:pPr marL="0" indent="0">
              <a:buNone/>
            </a:pPr>
            <a:endParaRPr lang="en-US" dirty="0"/>
          </a:p>
          <a:p>
            <a:pPr marL="0" indent="0">
              <a:buNone/>
            </a:pPr>
            <a:endParaRPr lang="en-US" dirty="0" smtClean="0"/>
          </a:p>
          <a:p>
            <a:pPr marL="0" indent="0">
              <a:buNone/>
            </a:pPr>
            <a:r>
              <a:rPr lang="en-US" dirty="0" smtClean="0"/>
              <a:t>We put characters together to form variables and constants. </a:t>
            </a:r>
            <a:endParaRPr lang="en-US" dirty="0"/>
          </a:p>
        </p:txBody>
      </p:sp>
    </p:spTree>
    <p:extLst>
      <p:ext uri="{BB962C8B-B14F-4D97-AF65-F5344CB8AC3E}">
        <p14:creationId xmlns:p14="http://schemas.microsoft.com/office/powerpoint/2010/main" val="3208468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Define the Problem</a:t>
            </a:r>
            <a:endParaRPr lang="en-US" dirty="0"/>
          </a:p>
        </p:txBody>
      </p:sp>
      <p:sp>
        <p:nvSpPr>
          <p:cNvPr id="3" name="Content Placeholder 2"/>
          <p:cNvSpPr>
            <a:spLocks noGrp="1"/>
          </p:cNvSpPr>
          <p:nvPr>
            <p:ph idx="1"/>
          </p:nvPr>
        </p:nvSpPr>
        <p:spPr/>
        <p:txBody>
          <a:bodyPr/>
          <a:lstStyle/>
          <a:p>
            <a:pPr marL="0" indent="0">
              <a:buNone/>
            </a:pPr>
            <a:r>
              <a:rPr lang="en-US" dirty="0" smtClean="0"/>
              <a:t>Suppose we want to help a child work out the areas of squares. </a:t>
            </a:r>
          </a:p>
          <a:p>
            <a:pPr marL="0" indent="0">
              <a:buNone/>
            </a:pPr>
            <a:r>
              <a:rPr lang="en-US" dirty="0" smtClean="0"/>
              <a:t>This defines a problem to be solved. However, a brief analysis reveals that the definition is not complete or specific enough to proceed with developing a program. </a:t>
            </a:r>
          </a:p>
          <a:p>
            <a:pPr marL="0" indent="0">
              <a:buNone/>
            </a:pPr>
            <a:r>
              <a:rPr lang="en-US" dirty="0" smtClean="0"/>
              <a:t>Talking with the child might reveal that she needs a program which requests her to enter the length of a side of the square; the program then prints the area of the square. </a:t>
            </a:r>
            <a:endParaRPr lang="en-US" dirty="0"/>
          </a:p>
        </p:txBody>
      </p:sp>
    </p:spTree>
    <p:extLst>
      <p:ext uri="{BB962C8B-B14F-4D97-AF65-F5344CB8AC3E}">
        <p14:creationId xmlns:p14="http://schemas.microsoft.com/office/powerpoint/2010/main" val="3773678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Julia Programming</a:t>
            </a:r>
            <a:endParaRPr lang="en-US" dirty="0"/>
          </a:p>
        </p:txBody>
      </p:sp>
      <p:sp>
        <p:nvSpPr>
          <p:cNvPr id="3" name="Content Placeholder 2"/>
          <p:cNvSpPr>
            <a:spLocks noGrp="1"/>
          </p:cNvSpPr>
          <p:nvPr>
            <p:ph idx="1"/>
          </p:nvPr>
        </p:nvSpPr>
        <p:spPr/>
        <p:txBody>
          <a:bodyPr/>
          <a:lstStyle/>
          <a:p>
            <a:pPr marL="0" indent="0">
              <a:buNone/>
            </a:pPr>
            <a:r>
              <a:rPr lang="en-US" dirty="0" err="1" smtClean="0"/>
              <a:t>println</a:t>
            </a:r>
            <a:r>
              <a:rPr lang="en-US" dirty="0" smtClean="0"/>
              <a:t>() statement. </a:t>
            </a:r>
          </a:p>
          <a:p>
            <a:pPr marL="0" indent="0">
              <a:buNone/>
            </a:pPr>
            <a:r>
              <a:rPr lang="en-US" dirty="0" smtClean="0"/>
              <a:t>Here, the thing to be printed (called the argument to </a:t>
            </a:r>
            <a:r>
              <a:rPr lang="en-US" dirty="0" err="1" smtClean="0"/>
              <a:t>println</a:t>
            </a:r>
            <a:r>
              <a:rPr lang="en-US" dirty="0" smtClean="0"/>
              <a:t>) is a string (a set of characters enclosed in double quotes). </a:t>
            </a:r>
          </a:p>
          <a:p>
            <a:pPr marL="0" indent="0">
              <a:buNone/>
            </a:pPr>
            <a:r>
              <a:rPr lang="en-US" dirty="0" smtClean="0"/>
              <a:t>When the program is run, the value of the string (the characters not including the quotes) is printed.</a:t>
            </a:r>
          </a:p>
          <a:p>
            <a:pPr marL="0" indent="0">
              <a:buNone/>
            </a:pPr>
            <a:endParaRPr lang="en-US" dirty="0"/>
          </a:p>
          <a:p>
            <a:pPr marL="0" indent="0">
              <a:buNone/>
            </a:pPr>
            <a:r>
              <a:rPr lang="en-US" dirty="0" smtClean="0"/>
              <a:t>Here, the </a:t>
            </a:r>
            <a:r>
              <a:rPr lang="en-US" dirty="0" err="1" smtClean="0"/>
              <a:t>println</a:t>
            </a:r>
            <a:r>
              <a:rPr lang="en-US" dirty="0" smtClean="0"/>
              <a:t>() statement consists of one argument written inside the brackets—the string</a:t>
            </a:r>
            <a:endParaRPr lang="en-US" dirty="0"/>
          </a:p>
        </p:txBody>
      </p:sp>
    </p:spTree>
    <p:extLst>
      <p:ext uri="{BB962C8B-B14F-4D97-AF65-F5344CB8AC3E}">
        <p14:creationId xmlns:p14="http://schemas.microsoft.com/office/powerpoint/2010/main" val="3426470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Program With Input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Many programs require the user to type some input at the keyboard. The next program illustrates this. </a:t>
            </a:r>
          </a:p>
          <a:p>
            <a:pPr marL="0" indent="0">
              <a:buNone/>
            </a:pPr>
            <a:r>
              <a:rPr lang="en-US" dirty="0" smtClean="0"/>
              <a:t>When run, we would like the program to work as follows:</a:t>
            </a:r>
          </a:p>
          <a:p>
            <a:pPr marL="0" indent="0">
              <a:buNone/>
            </a:pPr>
            <a:r>
              <a:rPr lang="en-US" dirty="0" smtClean="0"/>
              <a:t>Hi, what's your name? Sim</a:t>
            </a:r>
          </a:p>
          <a:p>
            <a:pPr marL="0" indent="0">
              <a:buNone/>
            </a:pPr>
            <a:r>
              <a:rPr lang="en-US" dirty="0" smtClean="0"/>
              <a:t>Nice to meet you, Sim</a:t>
            </a:r>
          </a:p>
          <a:p>
            <a:pPr marL="0" indent="0">
              <a:buNone/>
            </a:pPr>
            <a:endParaRPr lang="en-US" dirty="0"/>
          </a:p>
          <a:p>
            <a:pPr marL="0" indent="0">
              <a:buNone/>
            </a:pPr>
            <a:r>
              <a:rPr lang="en-US" dirty="0" smtClean="0">
                <a:latin typeface="Consolas" panose="020B0609020204030204" pitchFamily="49" charset="0"/>
              </a:rPr>
              <a:t>print("Hi, what's your name?") </a:t>
            </a:r>
          </a:p>
          <a:p>
            <a:pPr marL="0" indent="0">
              <a:buNone/>
            </a:pPr>
            <a:r>
              <a:rPr lang="en-US" dirty="0" smtClean="0">
                <a:latin typeface="Consolas" panose="020B0609020204030204" pitchFamily="49" charset="0"/>
              </a:rPr>
              <a:t>name = </a:t>
            </a:r>
            <a:r>
              <a:rPr lang="en-US" dirty="0" err="1" smtClean="0">
                <a:latin typeface="Consolas" panose="020B0609020204030204" pitchFamily="49" charset="0"/>
              </a:rPr>
              <a:t>readline</a:t>
            </a:r>
            <a:r>
              <a:rPr lang="en-US" dirty="0" smtClean="0">
                <a:latin typeface="Consolas" panose="020B0609020204030204" pitchFamily="49" charset="0"/>
              </a:rPr>
              <a:t>() </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a:t>
            </a:r>
            <a:r>
              <a:rPr lang="en-US" dirty="0" smtClean="0">
                <a:latin typeface="Consolas" panose="020B0609020204030204" pitchFamily="49" charset="0"/>
              </a:rPr>
              <a:t> Nice to meet you</a:t>
            </a:r>
            <a:r>
              <a:rPr lang="en-US" dirty="0" smtClean="0">
                <a:latin typeface="Consolas" panose="020B0609020204030204" pitchFamily="49" charset="0"/>
              </a:rPr>
              <a:t>, $name") </a:t>
            </a:r>
            <a:endParaRPr lang="en-US" dirty="0">
              <a:latin typeface="Consolas" panose="020B0609020204030204" pitchFamily="49" charset="0"/>
            </a:endParaRPr>
          </a:p>
        </p:txBody>
      </p:sp>
    </p:spTree>
    <p:extLst>
      <p:ext uri="{BB962C8B-B14F-4D97-AF65-F5344CB8AC3E}">
        <p14:creationId xmlns:p14="http://schemas.microsoft.com/office/powerpoint/2010/main" val="33421279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Program With Input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Consolas" panose="020B0609020204030204" pitchFamily="49" charset="0"/>
              </a:rPr>
              <a:t>print("Hi, what's your name?") </a:t>
            </a:r>
          </a:p>
          <a:p>
            <a:pPr marL="0" indent="0">
              <a:buNone/>
            </a:pPr>
            <a:r>
              <a:rPr lang="en-US" dirty="0" smtClean="0">
                <a:latin typeface="Consolas" panose="020B0609020204030204" pitchFamily="49" charset="0"/>
              </a:rPr>
              <a:t>name = </a:t>
            </a:r>
            <a:r>
              <a:rPr lang="en-US" dirty="0" err="1" smtClean="0">
                <a:latin typeface="Consolas" panose="020B0609020204030204" pitchFamily="49" charset="0"/>
              </a:rPr>
              <a:t>readline</a:t>
            </a:r>
            <a:r>
              <a:rPr lang="en-US" dirty="0" smtClean="0">
                <a:latin typeface="Consolas" panose="020B0609020204030204" pitchFamily="49" charset="0"/>
              </a:rPr>
              <a:t>() </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a:t>
            </a:r>
            <a:r>
              <a:rPr lang="en-US" dirty="0" smtClean="0">
                <a:latin typeface="Consolas" panose="020B0609020204030204" pitchFamily="49" charset="0"/>
              </a:rPr>
              <a:t> Nice to meet you</a:t>
            </a:r>
            <a:r>
              <a:rPr lang="en-US" dirty="0" smtClean="0">
                <a:latin typeface="Consolas" panose="020B0609020204030204" pitchFamily="49" charset="0"/>
              </a:rPr>
              <a:t>, $name") </a:t>
            </a:r>
          </a:p>
          <a:p>
            <a:pPr marL="0" indent="0">
              <a:buNone/>
            </a:pPr>
            <a:endParaRPr lang="en-US" dirty="0" smtClean="0"/>
          </a:p>
          <a:p>
            <a:pPr marL="0" indent="0">
              <a:buNone/>
            </a:pPr>
            <a:r>
              <a:rPr lang="en-US" dirty="0" smtClean="0"/>
              <a:t>Observe the use of </a:t>
            </a:r>
            <a:r>
              <a:rPr lang="en-US" b="1" dirty="0" smtClean="0"/>
              <a:t>print</a:t>
            </a:r>
            <a:r>
              <a:rPr lang="en-US" dirty="0" smtClean="0"/>
              <a:t> (rather than </a:t>
            </a:r>
            <a:r>
              <a:rPr lang="en-US" b="1" dirty="0" err="1" smtClean="0"/>
              <a:t>println</a:t>
            </a:r>
            <a:r>
              <a:rPr lang="en-US" dirty="0" smtClean="0"/>
              <a:t>) to ask for the name. When we use print, the computer waits on the same line as the prompt for the name. Had we used </a:t>
            </a:r>
            <a:r>
              <a:rPr lang="en-US" dirty="0" err="1" smtClean="0"/>
              <a:t>println</a:t>
            </a:r>
            <a:r>
              <a:rPr lang="en-US" dirty="0" smtClean="0"/>
              <a:t>, it would wait on the next line, like this:</a:t>
            </a:r>
            <a:endParaRPr lang="en-US" dirty="0">
              <a:latin typeface="Consolas" panose="020B0609020204030204" pitchFamily="49" charset="0"/>
            </a:endParaRPr>
          </a:p>
        </p:txBody>
      </p:sp>
    </p:spTree>
    <p:extLst>
      <p:ext uri="{BB962C8B-B14F-4D97-AF65-F5344CB8AC3E}">
        <p14:creationId xmlns:p14="http://schemas.microsoft.com/office/powerpoint/2010/main" val="2700569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 = </a:t>
            </a:r>
            <a:r>
              <a:rPr lang="en-US" dirty="0" err="1" smtClean="0"/>
              <a:t>readline</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err="1" smtClean="0"/>
              <a:t>readline</a:t>
            </a:r>
            <a:r>
              <a:rPr lang="en-US" dirty="0" smtClean="0"/>
              <a:t>() waits for the user to type something and press Return/Enter on the keyboard. </a:t>
            </a:r>
          </a:p>
          <a:p>
            <a:pPr marL="0" indent="0">
              <a:buNone/>
            </a:pPr>
            <a:r>
              <a:rPr lang="en-US" dirty="0" smtClean="0"/>
              <a:t>Whatever is typed is stored in (we say assigned to) the variable name on the left hand side.</a:t>
            </a:r>
            <a:endParaRPr lang="en-US" dirty="0"/>
          </a:p>
        </p:txBody>
      </p:sp>
    </p:spTree>
    <p:extLst>
      <p:ext uri="{BB962C8B-B14F-4D97-AF65-F5344CB8AC3E}">
        <p14:creationId xmlns:p14="http://schemas.microsoft.com/office/powerpoint/2010/main" val="38545916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println</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The program then continues with the next statement. This is </a:t>
            </a:r>
          </a:p>
          <a:p>
            <a:pPr marL="0" indent="0">
              <a:buNone/>
            </a:pPr>
            <a:r>
              <a:rPr lang="en-US" dirty="0" err="1" smtClean="0"/>
              <a:t>println</a:t>
            </a:r>
            <a:r>
              <a:rPr lang="en-US" dirty="0" smtClean="0"/>
              <a:t>(“Nice to meet you, $name")</a:t>
            </a:r>
          </a:p>
          <a:p>
            <a:pPr marL="0" indent="0">
              <a:buNone/>
            </a:pPr>
            <a:endParaRPr lang="en-US" dirty="0"/>
          </a:p>
          <a:p>
            <a:pPr marL="0" indent="0">
              <a:buNone/>
            </a:pPr>
            <a:r>
              <a:rPr lang="en-US" dirty="0" smtClean="0"/>
              <a:t>Here, again, the argument consists of a string (enclosed in double quotes) but with a difference— $name. </a:t>
            </a:r>
          </a:p>
          <a:p>
            <a:pPr marL="0" indent="0">
              <a:buNone/>
            </a:pPr>
            <a:r>
              <a:rPr lang="en-US" dirty="0" smtClean="0"/>
              <a:t>This tells Julia to print the value of the variable name (whatever is stored there). In the example, the value of name is.</a:t>
            </a:r>
          </a:p>
          <a:p>
            <a:pPr marL="0" indent="0">
              <a:buNone/>
            </a:pPr>
            <a:endParaRPr lang="en-US" dirty="0"/>
          </a:p>
          <a:p>
            <a:pPr marL="0" indent="0">
              <a:buNone/>
            </a:pPr>
            <a:r>
              <a:rPr lang="en-US" dirty="0" smtClean="0"/>
              <a:t>In general, when the string is printed, </a:t>
            </a:r>
            <a:r>
              <a:rPr lang="en-US" b="1" i="1" dirty="0" smtClean="0"/>
              <a:t>$variable </a:t>
            </a:r>
            <a:r>
              <a:rPr lang="en-US" dirty="0" smtClean="0"/>
              <a:t>is replaced by the value of variable.</a:t>
            </a:r>
            <a:endParaRPr lang="en-US" dirty="0"/>
          </a:p>
        </p:txBody>
      </p:sp>
    </p:spTree>
    <p:extLst>
      <p:ext uri="{BB962C8B-B14F-4D97-AF65-F5344CB8AC3E}">
        <p14:creationId xmlns:p14="http://schemas.microsoft.com/office/powerpoint/2010/main" val="41952031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5732"/>
          </a:xfrm>
        </p:spPr>
        <p:txBody>
          <a:bodyPr>
            <a:normAutofit fontScale="90000"/>
          </a:bodyPr>
          <a:lstStyle/>
          <a:p>
            <a:r>
              <a:rPr lang="en-US" dirty="0" err="1" smtClean="0"/>
              <a:t>println</a:t>
            </a:r>
            <a:r>
              <a:rPr lang="en-US" dirty="0" smtClean="0"/>
              <a:t>()</a:t>
            </a:r>
            <a:endParaRPr lang="en-US" dirty="0"/>
          </a:p>
        </p:txBody>
      </p:sp>
      <p:sp>
        <p:nvSpPr>
          <p:cNvPr id="3" name="Content Placeholder 2"/>
          <p:cNvSpPr>
            <a:spLocks noGrp="1"/>
          </p:cNvSpPr>
          <p:nvPr>
            <p:ph idx="1"/>
          </p:nvPr>
        </p:nvSpPr>
        <p:spPr>
          <a:xfrm>
            <a:off x="838200" y="1149531"/>
            <a:ext cx="10515600" cy="5027432"/>
          </a:xfrm>
        </p:spPr>
        <p:txBody>
          <a:bodyPr>
            <a:normAutofit/>
          </a:bodyPr>
          <a:lstStyle/>
          <a:p>
            <a:pPr marL="0" indent="0">
              <a:buNone/>
            </a:pPr>
            <a:r>
              <a:rPr lang="en-US" dirty="0" smtClean="0"/>
              <a:t>In general, when the string is printed, </a:t>
            </a:r>
            <a:r>
              <a:rPr lang="en-US" b="1" i="1" dirty="0" smtClean="0"/>
              <a:t>$variable </a:t>
            </a:r>
            <a:r>
              <a:rPr lang="en-US" dirty="0" smtClean="0"/>
              <a:t>is replaced by the value of variable.</a:t>
            </a:r>
          </a:p>
          <a:p>
            <a:pPr marL="0" indent="0">
              <a:buNone/>
            </a:pPr>
            <a:r>
              <a:rPr lang="en-US" dirty="0" smtClean="0"/>
              <a:t>We sometimes refer to $name as a </a:t>
            </a:r>
            <a:r>
              <a:rPr lang="en-US" b="1" dirty="0" smtClean="0"/>
              <a:t>placeholder</a:t>
            </a:r>
            <a:r>
              <a:rPr lang="en-US" dirty="0" smtClean="0"/>
              <a:t>. </a:t>
            </a:r>
          </a:p>
          <a:p>
            <a:pPr marL="0" indent="0">
              <a:buNone/>
            </a:pPr>
            <a:endParaRPr lang="en-US" dirty="0"/>
          </a:p>
          <a:p>
            <a:pPr marL="0" indent="0">
              <a:buNone/>
            </a:pPr>
            <a:r>
              <a:rPr lang="en-US" dirty="0" smtClean="0"/>
              <a:t>One definition of placeholder is "a symbol used in a logical or mathematical expression to represent a quantity that is not yet specified but may occupy that place later".</a:t>
            </a:r>
          </a:p>
          <a:p>
            <a:pPr marL="0" indent="0">
              <a:buNone/>
            </a:pPr>
            <a:r>
              <a:rPr lang="en-US" dirty="0" smtClean="0"/>
              <a:t>When we are writing the program, we do not know what value a user may enter as their name, so we do not know what name to print when we write the program. We use $name as a placeholder which will be replaced by the value of name when </a:t>
            </a:r>
            <a:r>
              <a:rPr lang="en-US" dirty="0" err="1" smtClean="0"/>
              <a:t>println</a:t>
            </a:r>
            <a:r>
              <a:rPr lang="en-US" dirty="0" smtClean="0"/>
              <a:t>() is executed.</a:t>
            </a:r>
            <a:endParaRPr lang="en-US" dirty="0"/>
          </a:p>
        </p:txBody>
      </p:sp>
    </p:spTree>
    <p:extLst>
      <p:ext uri="{BB962C8B-B14F-4D97-AF65-F5344CB8AC3E}">
        <p14:creationId xmlns:p14="http://schemas.microsoft.com/office/powerpoint/2010/main" val="363262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P2</a:t>
            </a:r>
            <a:endParaRPr lang="en-US" dirty="0"/>
          </a:p>
        </p:txBody>
      </p:sp>
      <p:sp>
        <p:nvSpPr>
          <p:cNvPr id="3" name="Content Placeholder 2"/>
          <p:cNvSpPr>
            <a:spLocks noGrp="1"/>
          </p:cNvSpPr>
          <p:nvPr>
            <p:ph idx="1"/>
          </p:nvPr>
        </p:nvSpPr>
        <p:spPr/>
        <p:txBody>
          <a:bodyPr/>
          <a:lstStyle/>
          <a:p>
            <a:pPr marL="0" indent="0">
              <a:buNone/>
            </a:pPr>
            <a:r>
              <a:rPr lang="en-US" dirty="0" smtClean="0">
                <a:latin typeface="Consolas" panose="020B0609020204030204" pitchFamily="49" charset="0"/>
              </a:rPr>
              <a:t>print("Hi, what's your name? ")</a:t>
            </a:r>
          </a:p>
          <a:p>
            <a:pPr marL="0" indent="0">
              <a:buNone/>
            </a:pPr>
            <a:r>
              <a:rPr lang="en-US" dirty="0" smtClean="0">
                <a:latin typeface="Consolas" panose="020B0609020204030204" pitchFamily="49" charset="0"/>
              </a:rPr>
              <a:t>name = </a:t>
            </a:r>
            <a:r>
              <a:rPr lang="en-US" dirty="0" err="1" smtClean="0">
                <a:latin typeface="Consolas" panose="020B0609020204030204" pitchFamily="49" charset="0"/>
              </a:rPr>
              <a:t>readline</a:t>
            </a:r>
            <a:r>
              <a:rPr lang="en-US" dirty="0" smtClean="0">
                <a:latin typeface="Consolas" panose="020B0609020204030204" pitchFamily="49" charset="0"/>
              </a:rPr>
              <a:t>()</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(“Nice to meet you, $name")</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a:t>
            </a:r>
          </a:p>
          <a:p>
            <a:pPr marL="0" indent="0">
              <a:buNone/>
            </a:pPr>
            <a:r>
              <a:rPr lang="en-US" dirty="0" smtClean="0">
                <a:latin typeface="Consolas" panose="020B0609020204030204" pitchFamily="49" charset="0"/>
              </a:rPr>
              <a:t>print("Where are you from? ")</a:t>
            </a:r>
          </a:p>
          <a:p>
            <a:pPr marL="0" indent="0">
              <a:buNone/>
            </a:pPr>
            <a:r>
              <a:rPr lang="en-US" dirty="0" smtClean="0">
                <a:latin typeface="Consolas" panose="020B0609020204030204" pitchFamily="49" charset="0"/>
              </a:rPr>
              <a:t>place = </a:t>
            </a:r>
            <a:r>
              <a:rPr lang="en-US" dirty="0" err="1" smtClean="0">
                <a:latin typeface="Consolas" panose="020B0609020204030204" pitchFamily="49" charset="0"/>
              </a:rPr>
              <a:t>readline</a:t>
            </a:r>
            <a:r>
              <a:rPr lang="en-US" dirty="0" smtClean="0">
                <a:latin typeface="Consolas" panose="020B0609020204030204" pitchFamily="49" charset="0"/>
              </a:rPr>
              <a:t>()</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a:t>
            </a:r>
            <a:r>
              <a:rPr lang="en-US" dirty="0" smtClean="0">
                <a:latin typeface="Consolas" panose="020B0609020204030204" pitchFamily="49" charset="0"/>
              </a:rPr>
              <a:t>"</a:t>
            </a:r>
            <a:r>
              <a:rPr lang="en-US" dirty="0" smtClean="0">
                <a:latin typeface="Consolas" panose="020B0609020204030204" pitchFamily="49" charset="0"/>
              </a:rPr>
              <a:t>Hmm, I hear $place is lovely")</a:t>
            </a:r>
          </a:p>
          <a:p>
            <a:pPr marL="0" indent="0">
              <a:buNone/>
            </a:pPr>
            <a:endParaRPr lang="en-US" dirty="0"/>
          </a:p>
        </p:txBody>
      </p:sp>
    </p:spTree>
    <p:extLst>
      <p:ext uri="{BB962C8B-B14F-4D97-AF65-F5344CB8AC3E}">
        <p14:creationId xmlns:p14="http://schemas.microsoft.com/office/powerpoint/2010/main" val="1302475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777" y="197123"/>
            <a:ext cx="10515600" cy="3007631"/>
          </a:xfrm>
        </p:spPr>
        <p:txBody>
          <a:bodyPr>
            <a:normAutofit fontScale="92500" lnSpcReduction="20000"/>
          </a:bodyPr>
          <a:lstStyle/>
          <a:p>
            <a:pPr marL="0" indent="0">
              <a:buNone/>
            </a:pPr>
            <a:r>
              <a:rPr lang="en-US" dirty="0" smtClean="0">
                <a:latin typeface="Consolas" panose="020B0609020204030204" pitchFamily="49" charset="0"/>
              </a:rPr>
              <a:t>print("Hi, what's your name? ")</a:t>
            </a:r>
          </a:p>
          <a:p>
            <a:pPr marL="0" indent="0">
              <a:buNone/>
            </a:pPr>
            <a:r>
              <a:rPr lang="en-US" dirty="0" smtClean="0">
                <a:latin typeface="Consolas" panose="020B0609020204030204" pitchFamily="49" charset="0"/>
              </a:rPr>
              <a:t>name = </a:t>
            </a:r>
            <a:r>
              <a:rPr lang="en-US" dirty="0" err="1" smtClean="0">
                <a:latin typeface="Consolas" panose="020B0609020204030204" pitchFamily="49" charset="0"/>
              </a:rPr>
              <a:t>readline</a:t>
            </a:r>
            <a:r>
              <a:rPr lang="en-US" dirty="0" smtClean="0">
                <a:latin typeface="Consolas" panose="020B0609020204030204" pitchFamily="49" charset="0"/>
              </a:rPr>
              <a:t>()</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(“Nice to meet you, $name")</a:t>
            </a:r>
          </a:p>
          <a:p>
            <a:pPr marL="0" indent="0">
              <a:buNone/>
            </a:pPr>
            <a:r>
              <a:rPr lang="en-US" b="1" dirty="0" err="1" smtClean="0">
                <a:solidFill>
                  <a:srgbClr val="C00000"/>
                </a:solidFill>
                <a:latin typeface="Consolas" panose="020B0609020204030204" pitchFamily="49" charset="0"/>
              </a:rPr>
              <a:t>println</a:t>
            </a:r>
            <a:r>
              <a:rPr lang="en-US" b="1" dirty="0" smtClean="0">
                <a:solidFill>
                  <a:srgbClr val="C00000"/>
                </a:solidFill>
                <a:latin typeface="Consolas" panose="020B0609020204030204" pitchFamily="49" charset="0"/>
              </a:rPr>
              <a:t>()</a:t>
            </a:r>
          </a:p>
          <a:p>
            <a:pPr marL="0" indent="0">
              <a:buNone/>
            </a:pPr>
            <a:r>
              <a:rPr lang="en-US" dirty="0" smtClean="0">
                <a:latin typeface="Consolas" panose="020B0609020204030204" pitchFamily="49" charset="0"/>
              </a:rPr>
              <a:t>print("Where are you from? ")</a:t>
            </a:r>
          </a:p>
          <a:p>
            <a:pPr marL="0" indent="0">
              <a:buNone/>
            </a:pPr>
            <a:r>
              <a:rPr lang="en-US" dirty="0" smtClean="0">
                <a:latin typeface="Consolas" panose="020B0609020204030204" pitchFamily="49" charset="0"/>
              </a:rPr>
              <a:t>place = </a:t>
            </a:r>
            <a:r>
              <a:rPr lang="en-US" dirty="0" err="1" smtClean="0">
                <a:latin typeface="Consolas" panose="020B0609020204030204" pitchFamily="49" charset="0"/>
              </a:rPr>
              <a:t>readline</a:t>
            </a:r>
            <a:r>
              <a:rPr lang="en-US" dirty="0" smtClean="0">
                <a:latin typeface="Consolas" panose="020B0609020204030204" pitchFamily="49" charset="0"/>
              </a:rPr>
              <a:t>()</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a:t>
            </a:r>
            <a:r>
              <a:rPr lang="en-US" dirty="0" smtClean="0">
                <a:latin typeface="Consolas" panose="020B0609020204030204" pitchFamily="49" charset="0"/>
              </a:rPr>
              <a:t>"</a:t>
            </a:r>
            <a:r>
              <a:rPr lang="en-US" dirty="0" smtClean="0">
                <a:latin typeface="Consolas" panose="020B0609020204030204" pitchFamily="49" charset="0"/>
              </a:rPr>
              <a:t>Hmm, I hear $place is lovely")</a:t>
            </a:r>
          </a:p>
          <a:p>
            <a:pPr marL="0" indent="0">
              <a:buNone/>
            </a:pPr>
            <a:endParaRPr lang="en-US" dirty="0"/>
          </a:p>
        </p:txBody>
      </p:sp>
      <p:sp>
        <p:nvSpPr>
          <p:cNvPr id="5" name="Rectangle 4"/>
          <p:cNvSpPr/>
          <p:nvPr/>
        </p:nvSpPr>
        <p:spPr>
          <a:xfrm>
            <a:off x="844731" y="3724980"/>
            <a:ext cx="10563498" cy="1569660"/>
          </a:xfrm>
          <a:prstGeom prst="rect">
            <a:avLst/>
          </a:prstGeom>
        </p:spPr>
        <p:txBody>
          <a:bodyPr wrap="square">
            <a:spAutoFit/>
          </a:bodyPr>
          <a:lstStyle/>
          <a:p>
            <a:r>
              <a:rPr lang="en-US" sz="2400" dirty="0" smtClean="0"/>
              <a:t>Note the use of </a:t>
            </a:r>
            <a:r>
              <a:rPr lang="en-US" sz="2400" dirty="0" err="1" smtClean="0"/>
              <a:t>println</a:t>
            </a:r>
            <a:r>
              <a:rPr lang="en-US" sz="2400" dirty="0" smtClean="0"/>
              <a:t>(), with nothing inside the brackets, to print a blank line. </a:t>
            </a:r>
          </a:p>
          <a:p>
            <a:endParaRPr lang="en-US" sz="2400" dirty="0"/>
          </a:p>
          <a:p>
            <a:r>
              <a:rPr lang="en-US" sz="2400" dirty="0" smtClean="0"/>
              <a:t>We could have achieved the same thing by omitting </a:t>
            </a:r>
            <a:r>
              <a:rPr lang="en-US" sz="2400" dirty="0" err="1" smtClean="0"/>
              <a:t>println</a:t>
            </a:r>
            <a:r>
              <a:rPr lang="en-US" sz="2400" dirty="0" smtClean="0"/>
              <a:t>() and adding </a:t>
            </a:r>
            <a:r>
              <a:rPr lang="en-US" sz="2400" b="1" dirty="0" smtClean="0"/>
              <a:t>\n </a:t>
            </a:r>
            <a:r>
              <a:rPr lang="en-US" sz="2400" dirty="0" smtClean="0"/>
              <a:t>to the next line, like this:</a:t>
            </a:r>
            <a:endParaRPr lang="en-US" sz="2400" dirty="0"/>
          </a:p>
        </p:txBody>
      </p:sp>
      <p:sp>
        <p:nvSpPr>
          <p:cNvPr id="6" name="Rectangle 5"/>
          <p:cNvSpPr/>
          <p:nvPr/>
        </p:nvSpPr>
        <p:spPr>
          <a:xfrm>
            <a:off x="844731" y="5584033"/>
            <a:ext cx="4164666" cy="461665"/>
          </a:xfrm>
          <a:prstGeom prst="rect">
            <a:avLst/>
          </a:prstGeom>
        </p:spPr>
        <p:txBody>
          <a:bodyPr wrap="none">
            <a:spAutoFit/>
          </a:bodyPr>
          <a:lstStyle/>
          <a:p>
            <a:r>
              <a:rPr lang="en-US" sz="2400" dirty="0" smtClean="0"/>
              <a:t>print("\</a:t>
            </a:r>
            <a:r>
              <a:rPr lang="en-US" sz="2400" dirty="0" err="1" smtClean="0"/>
              <a:t>nWhere</a:t>
            </a:r>
            <a:r>
              <a:rPr lang="en-US" sz="2400" dirty="0" smtClean="0"/>
              <a:t> are you from?")</a:t>
            </a:r>
            <a:endParaRPr lang="en-US" sz="2400" dirty="0"/>
          </a:p>
        </p:txBody>
      </p:sp>
      <p:sp>
        <p:nvSpPr>
          <p:cNvPr id="7" name="Rectangle 6"/>
          <p:cNvSpPr/>
          <p:nvPr/>
        </p:nvSpPr>
        <p:spPr>
          <a:xfrm>
            <a:off x="5695406" y="5584033"/>
            <a:ext cx="6096000" cy="646331"/>
          </a:xfrm>
          <a:prstGeom prst="rect">
            <a:avLst/>
          </a:prstGeom>
        </p:spPr>
        <p:txBody>
          <a:bodyPr>
            <a:spAutoFit/>
          </a:bodyPr>
          <a:lstStyle/>
          <a:p>
            <a:r>
              <a:rPr lang="en-US" dirty="0" smtClean="0"/>
              <a:t>\n  says go to the beginning of the next line, effectively skipping a line.</a:t>
            </a:r>
            <a:endParaRPr lang="en-US" dirty="0"/>
          </a:p>
        </p:txBody>
      </p:sp>
    </p:spTree>
    <p:extLst>
      <p:ext uri="{BB962C8B-B14F-4D97-AF65-F5344CB8AC3E}">
        <p14:creationId xmlns:p14="http://schemas.microsoft.com/office/powerpoint/2010/main" val="22352816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Output with print/</a:t>
            </a:r>
            <a:r>
              <a:rPr lang="en-US" dirty="0" err="1" smtClean="0"/>
              <a:t>println</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smtClean="0"/>
              <a:t>Now we take a closer look at print/</a:t>
            </a:r>
            <a:r>
              <a:rPr lang="en-US" dirty="0" err="1" smtClean="0"/>
              <a:t>println</a:t>
            </a:r>
            <a:r>
              <a:rPr lang="en-US" dirty="0" smtClean="0"/>
              <a:t>—the two most common statements for printing output.</a:t>
            </a:r>
          </a:p>
          <a:p>
            <a:pPr marL="0" indent="0">
              <a:buNone/>
            </a:pPr>
            <a:endParaRPr lang="en-US" dirty="0"/>
          </a:p>
          <a:p>
            <a:pPr marL="0" indent="0">
              <a:buNone/>
            </a:pPr>
            <a:r>
              <a:rPr lang="en-US" dirty="0" smtClean="0"/>
              <a:t>P3</a:t>
            </a:r>
          </a:p>
          <a:p>
            <a:pPr marL="0" indent="0">
              <a:buNone/>
            </a:pPr>
            <a:r>
              <a:rPr lang="en-US" sz="2400" dirty="0" smtClean="0">
                <a:latin typeface="Consolas" panose="020B0609020204030204" pitchFamily="49" charset="0"/>
              </a:rPr>
              <a:t>print("Where the mind is without fear") </a:t>
            </a:r>
          </a:p>
          <a:p>
            <a:pPr marL="0" indent="0">
              <a:buNone/>
            </a:pPr>
            <a:r>
              <a:rPr lang="en-US" sz="2400" dirty="0" smtClean="0">
                <a:latin typeface="Consolas" panose="020B0609020204030204" pitchFamily="49" charset="0"/>
              </a:rPr>
              <a:t>print("And the head is held high") </a:t>
            </a:r>
          </a:p>
          <a:p>
            <a:pPr marL="0" indent="0">
              <a:buNone/>
            </a:pPr>
            <a:endParaRPr lang="en-US" sz="2400" dirty="0">
              <a:latin typeface="Consolas" panose="020B0609020204030204" pitchFamily="49" charset="0"/>
            </a:endParaRPr>
          </a:p>
          <a:p>
            <a:pPr marL="0" indent="0">
              <a:buNone/>
            </a:pPr>
            <a:r>
              <a:rPr lang="en-US" sz="2400" dirty="0" smtClean="0"/>
              <a:t>However, when run, the program will print this: </a:t>
            </a:r>
          </a:p>
          <a:p>
            <a:pPr marL="0" indent="0">
              <a:buNone/>
            </a:pPr>
            <a:r>
              <a:rPr lang="en-US" sz="2400" dirty="0" smtClean="0"/>
              <a:t>Where the mind is without </a:t>
            </a:r>
            <a:r>
              <a:rPr lang="en-US" sz="2400" dirty="0" err="1" smtClean="0"/>
              <a:t>fearAnd</a:t>
            </a:r>
            <a:r>
              <a:rPr lang="en-US" sz="2400" dirty="0" smtClean="0"/>
              <a:t> the head is held high </a:t>
            </a:r>
            <a:endParaRPr lang="en-US" sz="2400" dirty="0">
              <a:latin typeface="Consolas" panose="020B0609020204030204" pitchFamily="49" charset="0"/>
            </a:endParaRPr>
          </a:p>
        </p:txBody>
      </p:sp>
    </p:spTree>
    <p:extLst>
      <p:ext uri="{BB962C8B-B14F-4D97-AF65-F5344CB8AC3E}">
        <p14:creationId xmlns:p14="http://schemas.microsoft.com/office/powerpoint/2010/main" val="41388032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Output with print/</a:t>
            </a:r>
            <a:r>
              <a:rPr lang="en-US" dirty="0" err="1" smtClean="0"/>
              <a:t>println</a:t>
            </a:r>
            <a:r>
              <a:rPr lang="en-US" dirty="0" smtClean="0"/>
              <a:t> </a:t>
            </a:r>
            <a:endParaRPr lang="en-US" dirty="0"/>
          </a:p>
        </p:txBody>
      </p:sp>
      <p:sp>
        <p:nvSpPr>
          <p:cNvPr id="3" name="Content Placeholder 2"/>
          <p:cNvSpPr>
            <a:spLocks noGrp="1"/>
          </p:cNvSpPr>
          <p:nvPr>
            <p:ph idx="1"/>
          </p:nvPr>
        </p:nvSpPr>
        <p:spPr>
          <a:xfrm>
            <a:off x="838200" y="1550126"/>
            <a:ext cx="10515600" cy="4626837"/>
          </a:xfrm>
        </p:spPr>
        <p:txBody>
          <a:bodyPr/>
          <a:lstStyle/>
          <a:p>
            <a:pPr marL="0" indent="0">
              <a:buNone/>
            </a:pPr>
            <a:r>
              <a:rPr lang="en-US" dirty="0" smtClean="0"/>
              <a:t>P3</a:t>
            </a:r>
          </a:p>
          <a:p>
            <a:pPr marL="0" indent="0">
              <a:buNone/>
            </a:pPr>
            <a:r>
              <a:rPr lang="en-US" sz="2400" dirty="0" smtClean="0">
                <a:latin typeface="Consolas" panose="020B0609020204030204" pitchFamily="49" charset="0"/>
              </a:rPr>
              <a:t>print("Where the mind is without fear") </a:t>
            </a:r>
          </a:p>
          <a:p>
            <a:pPr marL="0" indent="0">
              <a:buNone/>
            </a:pPr>
            <a:r>
              <a:rPr lang="en-US" sz="2400" dirty="0" smtClean="0">
                <a:latin typeface="Consolas" panose="020B0609020204030204" pitchFamily="49" charset="0"/>
              </a:rPr>
              <a:t>print("And the head is held high") </a:t>
            </a:r>
          </a:p>
          <a:p>
            <a:pPr marL="0" indent="0">
              <a:buNone/>
            </a:pPr>
            <a:endParaRPr lang="en-US" sz="2400" dirty="0">
              <a:latin typeface="Consolas" panose="020B0609020204030204" pitchFamily="49" charset="0"/>
            </a:endParaRPr>
          </a:p>
          <a:p>
            <a:pPr marL="0" indent="0">
              <a:buNone/>
            </a:pPr>
            <a:r>
              <a:rPr lang="en-US" sz="2400" dirty="0" smtClean="0"/>
              <a:t>However, when run, the program will print this: </a:t>
            </a:r>
          </a:p>
          <a:p>
            <a:pPr marL="0" indent="0">
              <a:buNone/>
            </a:pPr>
            <a:r>
              <a:rPr lang="en-US" sz="2400" dirty="0" smtClean="0"/>
              <a:t>Where the mind is without </a:t>
            </a:r>
            <a:r>
              <a:rPr lang="en-US" sz="2400" dirty="0" err="1" smtClean="0"/>
              <a:t>fearAnd</a:t>
            </a:r>
            <a:r>
              <a:rPr lang="en-US" sz="2400" dirty="0" smtClean="0"/>
              <a:t> the head is held high</a:t>
            </a:r>
          </a:p>
          <a:p>
            <a:pPr marL="0" indent="0">
              <a:buNone/>
            </a:pPr>
            <a:endParaRPr lang="en-US" sz="2400" dirty="0"/>
          </a:p>
          <a:p>
            <a:pPr marL="0" indent="0">
              <a:buNone/>
            </a:pPr>
            <a:r>
              <a:rPr lang="en-US" sz="2400" dirty="0" smtClean="0"/>
              <a:t>The two strings are joined together (we say they are </a:t>
            </a:r>
            <a:r>
              <a:rPr lang="en-US" sz="2400" b="1" dirty="0" smtClean="0"/>
              <a:t>concatenated</a:t>
            </a:r>
            <a:r>
              <a:rPr lang="en-US" sz="2400" dirty="0" smtClean="0"/>
              <a:t>). This happens because print does not automatically supply a newline character after printing its argument(s). </a:t>
            </a:r>
            <a:endParaRPr lang="en-US" sz="2400" dirty="0">
              <a:latin typeface="Consolas" panose="020B0609020204030204" pitchFamily="49" charset="0"/>
            </a:endParaRPr>
          </a:p>
        </p:txBody>
      </p:sp>
    </p:spTree>
    <p:extLst>
      <p:ext uri="{BB962C8B-B14F-4D97-AF65-F5344CB8AC3E}">
        <p14:creationId xmlns:p14="http://schemas.microsoft.com/office/powerpoint/2010/main" val="3950278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Analyze the Problem</a:t>
            </a:r>
            <a:endParaRPr lang="en-US" dirty="0"/>
          </a:p>
        </p:txBody>
      </p:sp>
      <p:sp>
        <p:nvSpPr>
          <p:cNvPr id="3" name="Content Placeholder 2"/>
          <p:cNvSpPr>
            <a:spLocks noGrp="1"/>
          </p:cNvSpPr>
          <p:nvPr>
            <p:ph idx="1"/>
          </p:nvPr>
        </p:nvSpPr>
        <p:spPr/>
        <p:txBody>
          <a:bodyPr/>
          <a:lstStyle/>
          <a:p>
            <a:pPr marL="0" indent="0">
              <a:buNone/>
            </a:pPr>
            <a:r>
              <a:rPr lang="en-US" dirty="0" smtClean="0"/>
              <a:t>We further analyze the problem to </a:t>
            </a:r>
          </a:p>
          <a:p>
            <a:r>
              <a:rPr lang="en-US" dirty="0" smtClean="0"/>
              <a:t>Ensure that we have the clearest possible understanding of it. </a:t>
            </a:r>
          </a:p>
          <a:p>
            <a:r>
              <a:rPr lang="en-US" dirty="0" smtClean="0"/>
              <a:t>Determine general requirements such as the main inputs to the program and the main outputs from the program. </a:t>
            </a:r>
          </a:p>
          <a:p>
            <a:pPr marL="0" indent="0">
              <a:buNone/>
            </a:pPr>
            <a:endParaRPr lang="en-US" dirty="0"/>
          </a:p>
          <a:p>
            <a:pPr marL="0" indent="0">
              <a:buNone/>
            </a:pPr>
            <a:r>
              <a:rPr lang="en-US" dirty="0" smtClean="0"/>
              <a:t>For more complex programs, we would, for instance, also need to decide on the kinds of files which may be needed. </a:t>
            </a:r>
          </a:p>
          <a:p>
            <a:pPr marL="0" indent="0">
              <a:buNone/>
            </a:pPr>
            <a:r>
              <a:rPr lang="en-US" b="1" dirty="0" smtClean="0">
                <a:solidFill>
                  <a:srgbClr val="FF0000"/>
                </a:solidFill>
              </a:rPr>
              <a:t>If there are several ways of solving the problem, we should consider the alternatives and choose the best or most appropriate one. </a:t>
            </a:r>
            <a:endParaRPr lang="en-US" b="1" dirty="0">
              <a:solidFill>
                <a:srgbClr val="FF0000"/>
              </a:solidFill>
            </a:endParaRPr>
          </a:p>
        </p:txBody>
      </p:sp>
    </p:spTree>
    <p:extLst>
      <p:ext uri="{BB962C8B-B14F-4D97-AF65-F5344CB8AC3E}">
        <p14:creationId xmlns:p14="http://schemas.microsoft.com/office/powerpoint/2010/main" val="282372581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Newline Character, \n (backslash n) </a:t>
            </a:r>
            <a:endParaRPr lang="en-US" dirty="0"/>
          </a:p>
        </p:txBody>
      </p:sp>
      <p:sp>
        <p:nvSpPr>
          <p:cNvPr id="3" name="Content Placeholder 2"/>
          <p:cNvSpPr>
            <a:spLocks noGrp="1"/>
          </p:cNvSpPr>
          <p:nvPr>
            <p:ph idx="1"/>
          </p:nvPr>
        </p:nvSpPr>
        <p:spPr/>
        <p:txBody>
          <a:bodyPr/>
          <a:lstStyle/>
          <a:p>
            <a:pPr marL="0" indent="0">
              <a:buNone/>
            </a:pPr>
            <a:r>
              <a:rPr lang="en-US" dirty="0" smtClean="0"/>
              <a:t>To get the desired effect, we must tell print to supply a newline character after printing ...without fear. </a:t>
            </a:r>
          </a:p>
          <a:p>
            <a:pPr marL="0" indent="0">
              <a:buNone/>
            </a:pPr>
            <a:r>
              <a:rPr lang="en-US" dirty="0" smtClean="0"/>
              <a:t>We do this using the character sequence \n (backslash n)</a:t>
            </a:r>
          </a:p>
          <a:p>
            <a:pPr marL="0" indent="0">
              <a:buNone/>
            </a:pPr>
            <a:endParaRPr lang="en-US" dirty="0"/>
          </a:p>
          <a:p>
            <a:pPr marL="0" indent="0">
              <a:buNone/>
            </a:pPr>
            <a:r>
              <a:rPr lang="en-US" dirty="0" smtClean="0"/>
              <a:t>print("Where the mind is without fear\n") </a:t>
            </a:r>
          </a:p>
          <a:p>
            <a:pPr marL="0" indent="0">
              <a:buNone/>
            </a:pPr>
            <a:r>
              <a:rPr lang="en-US" dirty="0" smtClean="0"/>
              <a:t>print("And the head is held high\n") </a:t>
            </a:r>
          </a:p>
          <a:p>
            <a:pPr marL="0" indent="0">
              <a:buNone/>
            </a:pPr>
            <a:endParaRPr lang="en-US" dirty="0"/>
          </a:p>
          <a:p>
            <a:pPr marL="0" indent="0">
              <a:buNone/>
            </a:pPr>
            <a:r>
              <a:rPr lang="en-US" dirty="0" smtClean="0"/>
              <a:t>The first \n says terminate the current output line; subsequent output will start at the left margin of the next line.</a:t>
            </a:r>
            <a:endParaRPr lang="en-US" dirty="0"/>
          </a:p>
        </p:txBody>
      </p:sp>
    </p:spTree>
    <p:extLst>
      <p:ext uri="{BB962C8B-B14F-4D97-AF65-F5344CB8AC3E}">
        <p14:creationId xmlns:p14="http://schemas.microsoft.com/office/powerpoint/2010/main" val="4091102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println</a:t>
            </a:r>
            <a:r>
              <a:rPr lang="en-US" dirty="0" smtClean="0"/>
              <a:t>() </a:t>
            </a:r>
            <a:endParaRPr lang="en-US" dirty="0"/>
          </a:p>
        </p:txBody>
      </p:sp>
      <p:sp>
        <p:nvSpPr>
          <p:cNvPr id="3" name="Content Placeholder 2"/>
          <p:cNvSpPr>
            <a:spLocks noGrp="1"/>
          </p:cNvSpPr>
          <p:nvPr>
            <p:ph idx="1"/>
          </p:nvPr>
        </p:nvSpPr>
        <p:spPr/>
        <p:txBody>
          <a:bodyPr/>
          <a:lstStyle/>
          <a:p>
            <a:pPr marL="0" indent="0">
              <a:buNone/>
            </a:pPr>
            <a:r>
              <a:rPr lang="en-US" dirty="0" err="1" smtClean="0"/>
              <a:t>println</a:t>
            </a:r>
            <a:r>
              <a:rPr lang="en-US" dirty="0" smtClean="0"/>
              <a:t>() is provided for convenience; it doesn't do anything we couldn't do with print. It has the effect of printing a newline character after printing its argument(s). </a:t>
            </a:r>
          </a:p>
          <a:p>
            <a:pPr marL="0" indent="0">
              <a:buNone/>
            </a:pPr>
            <a:r>
              <a:rPr lang="en-US" dirty="0" smtClean="0"/>
              <a:t>In other words, subsequent output will always begin at the leftmost position of the next line.</a:t>
            </a:r>
            <a:endParaRPr lang="en-US" dirty="0"/>
          </a:p>
        </p:txBody>
      </p:sp>
    </p:spTree>
    <p:extLst>
      <p:ext uri="{BB962C8B-B14F-4D97-AF65-F5344CB8AC3E}">
        <p14:creationId xmlns:p14="http://schemas.microsoft.com/office/powerpoint/2010/main" val="3824862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idx="1"/>
          </p:nvPr>
        </p:nvSpPr>
        <p:spPr/>
        <p:txBody>
          <a:bodyPr/>
          <a:lstStyle/>
          <a:p>
            <a:pPr marL="0" indent="0">
              <a:buNone/>
            </a:pPr>
            <a:r>
              <a:rPr lang="en-US" dirty="0" smtClean="0"/>
              <a:t>Within the string argument of print (and </a:t>
            </a:r>
            <a:r>
              <a:rPr lang="en-US" dirty="0" err="1" smtClean="0"/>
              <a:t>println</a:t>
            </a:r>
            <a:r>
              <a:rPr lang="en-US" dirty="0" smtClean="0"/>
              <a:t>), the backslash (\) signals that a special effect is needed. </a:t>
            </a:r>
          </a:p>
          <a:p>
            <a:pPr marL="0" indent="0">
              <a:buNone/>
            </a:pPr>
            <a:endParaRPr lang="en-US" dirty="0"/>
          </a:p>
          <a:p>
            <a:pPr marL="0" indent="0">
              <a:buNone/>
            </a:pPr>
            <a:r>
              <a:rPr lang="en-US" dirty="0" smtClean="0"/>
              <a:t>The character following the backslash specifies what to do. This combination (\ followed by another character) is referred to as an escape sequence. </a:t>
            </a:r>
          </a:p>
          <a:p>
            <a:pPr marL="0" indent="0">
              <a:buNone/>
            </a:pPr>
            <a:endParaRPr lang="en-US" dirty="0"/>
          </a:p>
          <a:p>
            <a:pPr marL="0" indent="0">
              <a:buNone/>
            </a:pPr>
            <a:r>
              <a:rPr lang="en-US" dirty="0" smtClean="0"/>
              <a:t>We have met \n which has the effect of going to the next line. </a:t>
            </a:r>
            <a:endParaRPr lang="en-US" dirty="0"/>
          </a:p>
        </p:txBody>
      </p:sp>
    </p:spTree>
    <p:extLst>
      <p:ext uri="{BB962C8B-B14F-4D97-AF65-F5344CB8AC3E}">
        <p14:creationId xmlns:p14="http://schemas.microsoft.com/office/powerpoint/2010/main" val="248745695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We have met \n which has the effect of going to the next line. </a:t>
            </a:r>
          </a:p>
          <a:p>
            <a:pPr marL="0" indent="0">
              <a:buNone/>
            </a:pPr>
            <a:endParaRPr lang="en-US" dirty="0"/>
          </a:p>
          <a:p>
            <a:pPr marL="0" indent="0">
              <a:buNone/>
            </a:pPr>
            <a:r>
              <a:rPr lang="en-US" dirty="0" smtClean="0"/>
              <a:t>The following are some of the more common escape sequences: </a:t>
            </a:r>
          </a:p>
          <a:p>
            <a:pPr marL="0" indent="0">
              <a:buNone/>
            </a:pPr>
            <a:r>
              <a:rPr lang="en-US" dirty="0" smtClean="0"/>
              <a:t>\n newline (line feed) </a:t>
            </a:r>
          </a:p>
          <a:p>
            <a:pPr marL="0" indent="0">
              <a:buNone/>
            </a:pPr>
            <a:r>
              <a:rPr lang="en-US" dirty="0" smtClean="0"/>
              <a:t>\$ dollar sign \</a:t>
            </a:r>
          </a:p>
          <a:p>
            <a:pPr marL="0" indent="0">
              <a:buNone/>
            </a:pPr>
            <a:r>
              <a:rPr lang="en-US" dirty="0" smtClean="0"/>
              <a:t>\ backslash </a:t>
            </a:r>
          </a:p>
          <a:p>
            <a:pPr marL="0" indent="0">
              <a:buNone/>
            </a:pPr>
            <a:r>
              <a:rPr lang="en-US" dirty="0" smtClean="0"/>
              <a:t>\" double quote </a:t>
            </a:r>
          </a:p>
          <a:p>
            <a:pPr marL="0" indent="0">
              <a:buNone/>
            </a:pPr>
            <a:r>
              <a:rPr lang="en-US" dirty="0" smtClean="0"/>
              <a:t>\' single quote </a:t>
            </a:r>
          </a:p>
          <a:p>
            <a:pPr marL="0" indent="0">
              <a:buNone/>
            </a:pPr>
            <a:r>
              <a:rPr lang="en-US" dirty="0" smtClean="0"/>
              <a:t>\r carriage return </a:t>
            </a:r>
          </a:p>
          <a:p>
            <a:pPr marL="0" indent="0">
              <a:buNone/>
            </a:pPr>
            <a:r>
              <a:rPr lang="en-US" dirty="0" smtClean="0"/>
              <a:t>\b backspace </a:t>
            </a:r>
          </a:p>
          <a:p>
            <a:pPr marL="0" indent="0">
              <a:buNone/>
            </a:pPr>
            <a:r>
              <a:rPr lang="en-US" dirty="0" smtClean="0"/>
              <a:t>\t horizontal tab </a:t>
            </a:r>
          </a:p>
          <a:p>
            <a:pPr marL="0" indent="0">
              <a:buNone/>
            </a:pPr>
            <a:r>
              <a:rPr lang="en-US" dirty="0" smtClean="0"/>
              <a:t>\f form feed (new page)</a:t>
            </a:r>
            <a:endParaRPr lang="en-US" dirty="0"/>
          </a:p>
        </p:txBody>
      </p:sp>
    </p:spTree>
    <p:extLst>
      <p:ext uri="{BB962C8B-B14F-4D97-AF65-F5344CB8AC3E}">
        <p14:creationId xmlns:p14="http://schemas.microsoft.com/office/powerpoint/2010/main" val="1798657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idx="1"/>
          </p:nvPr>
        </p:nvSpPr>
        <p:spPr/>
        <p:txBody>
          <a:bodyPr/>
          <a:lstStyle/>
          <a:p>
            <a:pPr marL="0" indent="0">
              <a:buNone/>
            </a:pPr>
            <a:r>
              <a:rPr lang="en-US" dirty="0" smtClean="0"/>
              <a:t>For example, using an escape sequence is probably the easiest way to print a double quote as part of our output. </a:t>
            </a:r>
          </a:p>
          <a:p>
            <a:pPr marL="0" indent="0">
              <a:buNone/>
            </a:pPr>
            <a:r>
              <a:rPr lang="en-US" dirty="0" smtClean="0"/>
              <a:t>Suppose we want to print the line </a:t>
            </a:r>
          </a:p>
          <a:p>
            <a:pPr marL="0" indent="0">
              <a:buNone/>
            </a:pPr>
            <a:endParaRPr lang="en-US" dirty="0"/>
          </a:p>
          <a:p>
            <a:pPr marL="0" indent="0">
              <a:buNone/>
            </a:pPr>
            <a:r>
              <a:rPr lang="en-US" b="1" dirty="0" smtClean="0"/>
              <a:t>Use " to begin and end a string</a:t>
            </a:r>
          </a:p>
          <a:p>
            <a:pPr marL="0" indent="0">
              <a:buNone/>
            </a:pPr>
            <a:endParaRPr lang="en-US" b="1" dirty="0"/>
          </a:p>
          <a:p>
            <a:pPr marL="0" indent="0">
              <a:buNone/>
            </a:pPr>
            <a:r>
              <a:rPr lang="en-US" dirty="0" smtClean="0"/>
              <a:t>We might try this: </a:t>
            </a:r>
            <a:r>
              <a:rPr lang="en-US" dirty="0" err="1" smtClean="0"/>
              <a:t>println</a:t>
            </a:r>
            <a:r>
              <a:rPr lang="en-US" dirty="0" smtClean="0"/>
              <a:t>("Use " to begin and end a string\n")</a:t>
            </a:r>
            <a:endParaRPr lang="en-US" b="1" dirty="0"/>
          </a:p>
        </p:txBody>
      </p:sp>
    </p:spTree>
    <p:extLst>
      <p:ext uri="{BB962C8B-B14F-4D97-AF65-F5344CB8AC3E}">
        <p14:creationId xmlns:p14="http://schemas.microsoft.com/office/powerpoint/2010/main" val="539903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Escape Sequences</a:t>
            </a:r>
            <a:endParaRPr lang="en-US" dirty="0"/>
          </a:p>
        </p:txBody>
      </p:sp>
      <p:sp>
        <p:nvSpPr>
          <p:cNvPr id="3" name="Content Placeholder 2"/>
          <p:cNvSpPr>
            <a:spLocks noGrp="1"/>
          </p:cNvSpPr>
          <p:nvPr>
            <p:ph idx="1"/>
          </p:nvPr>
        </p:nvSpPr>
        <p:spPr/>
        <p:txBody>
          <a:bodyPr/>
          <a:lstStyle/>
          <a:p>
            <a:pPr marL="0" indent="0">
              <a:buNone/>
            </a:pPr>
            <a:r>
              <a:rPr lang="en-US" dirty="0" smtClean="0"/>
              <a:t>We might try this: </a:t>
            </a:r>
            <a:r>
              <a:rPr lang="en-US" dirty="0" err="1" smtClean="0"/>
              <a:t>println</a:t>
            </a:r>
            <a:r>
              <a:rPr lang="en-US" dirty="0" smtClean="0"/>
              <a:t>("Use " to begin and end a string\n")</a:t>
            </a:r>
          </a:p>
          <a:p>
            <a:pPr marL="0" indent="0">
              <a:buNone/>
            </a:pPr>
            <a:endParaRPr lang="en-US" b="1" dirty="0"/>
          </a:p>
          <a:p>
            <a:pPr marL="0" indent="0">
              <a:buNone/>
            </a:pPr>
            <a:r>
              <a:rPr lang="en-US" dirty="0" smtClean="0"/>
              <a:t>Julia would assume that the double quote after Use ends the string (causing a subsequent error when it can’t figure out what to do with to). </a:t>
            </a:r>
          </a:p>
          <a:p>
            <a:pPr marL="0" indent="0">
              <a:buNone/>
            </a:pPr>
            <a:r>
              <a:rPr lang="en-US" dirty="0" smtClean="0"/>
              <a:t>Using the escape sequence \", we can correctly print the line with this: </a:t>
            </a:r>
          </a:p>
          <a:p>
            <a:pPr marL="0" indent="0">
              <a:buNone/>
            </a:pPr>
            <a:r>
              <a:rPr lang="en-US" dirty="0" err="1" smtClean="0"/>
              <a:t>println</a:t>
            </a:r>
            <a:r>
              <a:rPr lang="en-US" dirty="0" smtClean="0"/>
              <a:t>("Use \" to begin and end a string")</a:t>
            </a:r>
            <a:endParaRPr lang="en-US" b="1" dirty="0"/>
          </a:p>
        </p:txBody>
      </p:sp>
    </p:spTree>
    <p:extLst>
      <p:ext uri="{BB962C8B-B14F-4D97-AF65-F5344CB8AC3E}">
        <p14:creationId xmlns:p14="http://schemas.microsoft.com/office/powerpoint/2010/main" val="34681263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Julia </a:t>
            </a:r>
            <a:endParaRPr lang="en-US" dirty="0"/>
          </a:p>
        </p:txBody>
      </p:sp>
      <p:sp>
        <p:nvSpPr>
          <p:cNvPr id="3" name="Content Placeholder 2"/>
          <p:cNvSpPr>
            <a:spLocks noGrp="1"/>
          </p:cNvSpPr>
          <p:nvPr>
            <p:ph idx="1"/>
          </p:nvPr>
        </p:nvSpPr>
        <p:spPr/>
        <p:txBody>
          <a:bodyPr/>
          <a:lstStyle/>
          <a:p>
            <a:pPr marL="0" indent="0">
              <a:buNone/>
            </a:pPr>
            <a:r>
              <a:rPr lang="en-US" dirty="0" smtClean="0"/>
              <a:t>Julia provides another option: enclose the string using three double quotes, like this: </a:t>
            </a:r>
          </a:p>
          <a:p>
            <a:pPr marL="0" indent="0">
              <a:buNone/>
            </a:pPr>
            <a:r>
              <a:rPr lang="en-US" dirty="0" err="1" smtClean="0"/>
              <a:t>println</a:t>
            </a:r>
            <a:r>
              <a:rPr lang="en-US" dirty="0" smtClean="0"/>
              <a:t>("""Use " to begin and end a string""")</a:t>
            </a:r>
          </a:p>
          <a:p>
            <a:pPr marL="0" indent="0">
              <a:buNone/>
            </a:pPr>
            <a:endParaRPr lang="en-US" b="1" dirty="0"/>
          </a:p>
          <a:p>
            <a:pPr marL="0" indent="0">
              <a:buNone/>
            </a:pPr>
            <a:r>
              <a:rPr lang="en-US" dirty="0" smtClean="0"/>
              <a:t>This also will print </a:t>
            </a:r>
          </a:p>
          <a:p>
            <a:pPr marL="0" indent="0">
              <a:buNone/>
            </a:pPr>
            <a:r>
              <a:rPr lang="en-US" dirty="0" smtClean="0"/>
              <a:t>Use " to begin and end a string </a:t>
            </a:r>
          </a:p>
          <a:p>
            <a:pPr marL="0" indent="0">
              <a:buNone/>
            </a:pPr>
            <a:r>
              <a:rPr lang="en-US" dirty="0" smtClean="0"/>
              <a:t>With a triple-quoted string, we can put " within the string without an escape sequence. </a:t>
            </a:r>
            <a:endParaRPr lang="en-US" b="1" dirty="0"/>
          </a:p>
        </p:txBody>
      </p:sp>
    </p:spTree>
    <p:extLst>
      <p:ext uri="{BB962C8B-B14F-4D97-AF65-F5344CB8AC3E}">
        <p14:creationId xmlns:p14="http://schemas.microsoft.com/office/powerpoint/2010/main" val="28425685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Optional: Julia </a:t>
            </a:r>
            <a:endParaRPr lang="en-US" dirty="0"/>
          </a:p>
        </p:txBody>
      </p:sp>
      <p:sp>
        <p:nvSpPr>
          <p:cNvPr id="3" name="Content Placeholder 2"/>
          <p:cNvSpPr>
            <a:spLocks noGrp="1"/>
          </p:cNvSpPr>
          <p:nvPr>
            <p:ph idx="1"/>
          </p:nvPr>
        </p:nvSpPr>
        <p:spPr/>
        <p:txBody>
          <a:bodyPr/>
          <a:lstStyle/>
          <a:p>
            <a:pPr marL="0" indent="0">
              <a:buNone/>
            </a:pPr>
            <a:r>
              <a:rPr lang="en-US" dirty="0" smtClean="0"/>
              <a:t>Consider how we might print the following: </a:t>
            </a:r>
          </a:p>
          <a:p>
            <a:pPr marL="0" indent="0">
              <a:buNone/>
            </a:pPr>
            <a:r>
              <a:rPr lang="en-US" b="1" dirty="0" smtClean="0"/>
              <a:t>"stop writing!" he commanded </a:t>
            </a:r>
          </a:p>
          <a:p>
            <a:pPr marL="0" indent="0">
              <a:buNone/>
            </a:pPr>
            <a:endParaRPr lang="en-US" dirty="0"/>
          </a:p>
          <a:p>
            <a:pPr marL="0" indent="0">
              <a:buNone/>
            </a:pPr>
            <a:r>
              <a:rPr lang="en-US" dirty="0" smtClean="0"/>
              <a:t>Each of the following will do the job: </a:t>
            </a:r>
          </a:p>
          <a:p>
            <a:pPr marL="0" indent="0">
              <a:buNone/>
            </a:pPr>
            <a:r>
              <a:rPr lang="en-US" dirty="0" err="1" smtClean="0"/>
              <a:t>println</a:t>
            </a:r>
            <a:r>
              <a:rPr lang="en-US" dirty="0" smtClean="0"/>
              <a:t>(""""</a:t>
            </a:r>
            <a:r>
              <a:rPr lang="en-US" b="1" dirty="0" smtClean="0"/>
              <a:t>"stop writing!" he commanded</a:t>
            </a:r>
            <a:r>
              <a:rPr lang="en-US" dirty="0" smtClean="0"/>
              <a:t>""") </a:t>
            </a:r>
          </a:p>
          <a:p>
            <a:pPr marL="0" indent="0">
              <a:buNone/>
            </a:pPr>
            <a:r>
              <a:rPr lang="en-US" dirty="0" err="1" smtClean="0"/>
              <a:t>println</a:t>
            </a:r>
            <a:r>
              <a:rPr lang="en-US" dirty="0" smtClean="0"/>
              <a:t>("\"</a:t>
            </a:r>
            <a:r>
              <a:rPr lang="en-US" b="1" dirty="0" smtClean="0"/>
              <a:t>stop writing!" </a:t>
            </a:r>
            <a:r>
              <a:rPr lang="en-US" dirty="0" smtClean="0"/>
              <a:t>\" he commanded") </a:t>
            </a:r>
            <a:endParaRPr lang="en-US" b="1" dirty="0"/>
          </a:p>
        </p:txBody>
      </p:sp>
    </p:spTree>
    <p:extLst>
      <p:ext uri="{BB962C8B-B14F-4D97-AF65-F5344CB8AC3E}">
        <p14:creationId xmlns:p14="http://schemas.microsoft.com/office/powerpoint/2010/main" val="20320252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the Value of a Variable</a:t>
            </a:r>
            <a:endParaRPr lang="en-US" dirty="0"/>
          </a:p>
        </p:txBody>
      </p:sp>
      <p:sp>
        <p:nvSpPr>
          <p:cNvPr id="3" name="Content Placeholder 2"/>
          <p:cNvSpPr>
            <a:spLocks noGrp="1"/>
          </p:cNvSpPr>
          <p:nvPr>
            <p:ph idx="1"/>
          </p:nvPr>
        </p:nvSpPr>
        <p:spPr>
          <a:xfrm>
            <a:off x="838200" y="1349829"/>
            <a:ext cx="10515600" cy="4827134"/>
          </a:xfrm>
        </p:spPr>
        <p:txBody>
          <a:bodyPr>
            <a:normAutofit fontScale="92500" lnSpcReduction="10000"/>
          </a:bodyPr>
          <a:lstStyle/>
          <a:p>
            <a:pPr marL="0" indent="0">
              <a:buNone/>
            </a:pPr>
            <a:r>
              <a:rPr lang="en-US" dirty="0" smtClean="0"/>
              <a:t>So far, we have used print (and </a:t>
            </a:r>
            <a:r>
              <a:rPr lang="en-US" dirty="0" err="1" smtClean="0"/>
              <a:t>println</a:t>
            </a:r>
            <a:r>
              <a:rPr lang="en-US" dirty="0" smtClean="0"/>
              <a:t>) to print the value of a string (enclosed in double quotes) which may include a reference to a string variable (such as $name). However, we can also include references to other kinds of variables.</a:t>
            </a:r>
          </a:p>
          <a:p>
            <a:pPr marL="0" indent="0">
              <a:buNone/>
            </a:pPr>
            <a:r>
              <a:rPr lang="en-US" dirty="0" smtClean="0"/>
              <a:t>in Julia, we are not required to explicitly declare the type of a variable if we choose not to. One variable looks the same as any other with usage determining their type.</a:t>
            </a:r>
          </a:p>
          <a:p>
            <a:pPr marL="0" indent="0">
              <a:buNone/>
            </a:pPr>
            <a:endParaRPr lang="en-US" dirty="0"/>
          </a:p>
          <a:p>
            <a:pPr marL="0" indent="0">
              <a:buNone/>
            </a:pPr>
            <a:r>
              <a:rPr lang="en-US" dirty="0" err="1" smtClean="0">
                <a:latin typeface="Consolas" panose="020B0609020204030204" pitchFamily="49" charset="0"/>
              </a:rPr>
              <a:t>classSize</a:t>
            </a:r>
            <a:r>
              <a:rPr lang="en-US" dirty="0" smtClean="0">
                <a:latin typeface="Consolas" panose="020B0609020204030204" pitchFamily="49" charset="0"/>
              </a:rPr>
              <a:t> = 52 </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("The number of students = $</a:t>
            </a:r>
            <a:r>
              <a:rPr lang="en-US" dirty="0" err="1" smtClean="0">
                <a:latin typeface="Consolas" panose="020B0609020204030204" pitchFamily="49" charset="0"/>
              </a:rPr>
              <a:t>classSize</a:t>
            </a:r>
            <a:r>
              <a:rPr lang="en-US" dirty="0" smtClean="0">
                <a:latin typeface="Consolas" panose="020B0609020204030204" pitchFamily="49" charset="0"/>
              </a:rPr>
              <a:t>")</a:t>
            </a:r>
          </a:p>
          <a:p>
            <a:pPr marL="0" indent="0">
              <a:buNone/>
            </a:pPr>
            <a:endParaRPr lang="en-US" dirty="0" smtClean="0"/>
          </a:p>
          <a:p>
            <a:pPr marL="0" indent="0">
              <a:buNone/>
            </a:pPr>
            <a:r>
              <a:rPr lang="en-US" dirty="0" smtClean="0"/>
              <a:t>In </a:t>
            </a:r>
            <a:r>
              <a:rPr lang="en-US" dirty="0" err="1" smtClean="0"/>
              <a:t>println</a:t>
            </a:r>
            <a:r>
              <a:rPr lang="en-US" dirty="0" smtClean="0"/>
              <a:t>, $</a:t>
            </a:r>
            <a:r>
              <a:rPr lang="en-US" dirty="0" err="1" smtClean="0"/>
              <a:t>classSize</a:t>
            </a:r>
            <a:r>
              <a:rPr lang="en-US" dirty="0" smtClean="0"/>
              <a:t> is replaced by the value of </a:t>
            </a:r>
            <a:r>
              <a:rPr lang="en-US" dirty="0" err="1" smtClean="0"/>
              <a:t>classSize</a:t>
            </a:r>
            <a:r>
              <a:rPr lang="en-US" dirty="0" smtClean="0"/>
              <a:t>; this is 52.</a:t>
            </a:r>
            <a:endParaRPr lang="en-US" dirty="0"/>
          </a:p>
        </p:txBody>
      </p:sp>
    </p:spTree>
    <p:extLst>
      <p:ext uri="{BB962C8B-B14F-4D97-AF65-F5344CB8AC3E}">
        <p14:creationId xmlns:p14="http://schemas.microsoft.com/office/powerpoint/2010/main" val="2161112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the Value of a Variable</a:t>
            </a:r>
            <a:endParaRPr lang="en-US" dirty="0"/>
          </a:p>
        </p:txBody>
      </p:sp>
      <p:sp>
        <p:nvSpPr>
          <p:cNvPr id="3" name="Content Placeholder 2"/>
          <p:cNvSpPr>
            <a:spLocks noGrp="1"/>
          </p:cNvSpPr>
          <p:nvPr>
            <p:ph idx="1"/>
          </p:nvPr>
        </p:nvSpPr>
        <p:spPr>
          <a:xfrm>
            <a:off x="611777" y="1463041"/>
            <a:ext cx="10515600" cy="4827134"/>
          </a:xfrm>
        </p:spPr>
        <p:txBody>
          <a:bodyPr>
            <a:normAutofit fontScale="92500" lnSpcReduction="10000"/>
          </a:bodyPr>
          <a:lstStyle/>
          <a:p>
            <a:pPr marL="0" indent="0">
              <a:buNone/>
            </a:pPr>
            <a:r>
              <a:rPr lang="en-US" dirty="0" smtClean="0"/>
              <a:t>Another example: </a:t>
            </a:r>
          </a:p>
          <a:p>
            <a:pPr marL="0" indent="0">
              <a:buNone/>
            </a:pPr>
            <a:r>
              <a:rPr lang="en-US" dirty="0" smtClean="0">
                <a:latin typeface="Consolas" panose="020B0609020204030204" pitchFamily="49" charset="0"/>
              </a:rPr>
              <a:t>b = 14 </a:t>
            </a:r>
          </a:p>
          <a:p>
            <a:pPr marL="0" indent="0">
              <a:buNone/>
            </a:pPr>
            <a:r>
              <a:rPr lang="en-US" dirty="0" smtClean="0">
                <a:latin typeface="Consolas" panose="020B0609020204030204" pitchFamily="49" charset="0"/>
              </a:rPr>
              <a:t>c = 25 </a:t>
            </a:r>
          </a:p>
          <a:p>
            <a:pPr marL="0" indent="0">
              <a:buNone/>
            </a:pPr>
            <a:r>
              <a:rPr lang="en-US" dirty="0" err="1" smtClean="0">
                <a:latin typeface="Consolas" panose="020B0609020204030204" pitchFamily="49" charset="0"/>
              </a:rPr>
              <a:t>println</a:t>
            </a:r>
            <a:r>
              <a:rPr lang="en-US" dirty="0" smtClean="0">
                <a:latin typeface="Consolas" panose="020B0609020204030204" pitchFamily="49" charset="0"/>
              </a:rPr>
              <a:t>("The sum of $b and $c is $(b + c)") </a:t>
            </a:r>
          </a:p>
          <a:p>
            <a:pPr marL="0" indent="0">
              <a:buNone/>
            </a:pPr>
            <a:endParaRPr lang="en-US" dirty="0" smtClean="0"/>
          </a:p>
          <a:p>
            <a:pPr marL="0" indent="0">
              <a:buNone/>
            </a:pPr>
            <a:r>
              <a:rPr lang="en-US" dirty="0" smtClean="0"/>
              <a:t>This will print the following: </a:t>
            </a:r>
          </a:p>
          <a:p>
            <a:pPr marL="0" indent="0">
              <a:buNone/>
            </a:pPr>
            <a:endParaRPr lang="en-US" dirty="0"/>
          </a:p>
          <a:p>
            <a:pPr marL="0" indent="0">
              <a:buNone/>
            </a:pPr>
            <a:r>
              <a:rPr lang="en-US" dirty="0" smtClean="0"/>
              <a:t>The sum of 14 and 25 is 39</a:t>
            </a:r>
          </a:p>
          <a:p>
            <a:pPr marL="0" indent="0">
              <a:buNone/>
            </a:pPr>
            <a:endParaRPr lang="en-US" dirty="0"/>
          </a:p>
          <a:p>
            <a:pPr marL="0" indent="0">
              <a:buNone/>
            </a:pPr>
            <a:r>
              <a:rPr lang="en-US" dirty="0" smtClean="0"/>
              <a:t>In </a:t>
            </a:r>
            <a:r>
              <a:rPr lang="en-US" dirty="0" err="1" smtClean="0"/>
              <a:t>println</a:t>
            </a:r>
            <a:r>
              <a:rPr lang="en-US" dirty="0" smtClean="0"/>
              <a:t>, $b is replaced by 14 (value of b), $c is replaced by 25 (value of c) and $(b + c) is replaced by the value of (14+25), that is, 39.</a:t>
            </a:r>
            <a:endParaRPr lang="en-US" dirty="0"/>
          </a:p>
        </p:txBody>
      </p:sp>
      <p:sp>
        <p:nvSpPr>
          <p:cNvPr id="4" name="Rectangle 3"/>
          <p:cNvSpPr/>
          <p:nvPr/>
        </p:nvSpPr>
        <p:spPr>
          <a:xfrm>
            <a:off x="8168641" y="1229023"/>
            <a:ext cx="2769325" cy="923330"/>
          </a:xfrm>
          <a:prstGeom prst="rect">
            <a:avLst/>
          </a:prstGeom>
        </p:spPr>
        <p:txBody>
          <a:bodyPr wrap="square">
            <a:spAutoFit/>
          </a:bodyPr>
          <a:lstStyle/>
          <a:p>
            <a:r>
              <a:rPr lang="en-US" b="1" dirty="0" smtClean="0">
                <a:solidFill>
                  <a:srgbClr val="C00000"/>
                </a:solidFill>
              </a:rPr>
              <a:t>Caution: There must be no space between $ and the variable, or $ and (.</a:t>
            </a:r>
            <a:endParaRPr lang="en-US" b="1" dirty="0">
              <a:solidFill>
                <a:srgbClr val="C00000"/>
              </a:solidFill>
            </a:endParaRPr>
          </a:p>
        </p:txBody>
      </p:sp>
      <p:cxnSp>
        <p:nvCxnSpPr>
          <p:cNvPr id="6" name="Straight Arrow Connector 5"/>
          <p:cNvCxnSpPr/>
          <p:nvPr/>
        </p:nvCxnSpPr>
        <p:spPr>
          <a:xfrm flipV="1">
            <a:off x="6897189" y="1985554"/>
            <a:ext cx="1271452" cy="8098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8602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an Algorithm to Solve the Problem </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An algorithm is a set of instructions which, if faithfully followed, will produce a solution to a given problem or perform some specified task. </a:t>
            </a:r>
          </a:p>
          <a:p>
            <a:pPr marL="0" indent="0">
              <a:buNone/>
            </a:pPr>
            <a:r>
              <a:rPr lang="en-US" dirty="0" smtClean="0"/>
              <a:t>When an instruction is followed, we say it is executed.</a:t>
            </a:r>
          </a:p>
          <a:p>
            <a:pPr marL="0" indent="0">
              <a:buNone/>
            </a:pPr>
            <a:endParaRPr lang="en-US" dirty="0"/>
          </a:p>
          <a:p>
            <a:pPr marL="0" indent="0">
              <a:buNone/>
            </a:pPr>
            <a:r>
              <a:rPr lang="en-US" dirty="0" smtClean="0"/>
              <a:t>For any problem, there will normally be more than one algorithm to solve it. Each algorithm will have its own advantages and disadvantages. </a:t>
            </a:r>
          </a:p>
          <a:p>
            <a:pPr marL="0" indent="0">
              <a:buNone/>
            </a:pPr>
            <a:r>
              <a:rPr lang="en-US" dirty="0" smtClean="0"/>
              <a:t>When we are searching for a word in the dictionary, one method would be to start at the beginning and look at each word in turn. A second method would be to start at the end and search backwards. Here, an advantage of the first method is that it would find a word faster if it were at the beginning, while the second method would be faster if the word were towards the end</a:t>
            </a:r>
            <a:endParaRPr lang="en-US" dirty="0"/>
          </a:p>
        </p:txBody>
      </p:sp>
    </p:spTree>
    <p:extLst>
      <p:ext uri="{BB962C8B-B14F-4D97-AF65-F5344CB8AC3E}">
        <p14:creationId xmlns:p14="http://schemas.microsoft.com/office/powerpoint/2010/main" val="41170216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latin typeface="Consolas" panose="020B0609020204030204" pitchFamily="49" charset="0"/>
              </a:rPr>
              <a:t>b = 14 </a:t>
            </a:r>
          </a:p>
          <a:p>
            <a:pPr marL="0" indent="0">
              <a:buNone/>
            </a:pPr>
            <a:r>
              <a:rPr lang="en-US" dirty="0" smtClean="0">
                <a:latin typeface="Consolas" panose="020B0609020204030204" pitchFamily="49" charset="0"/>
              </a:rPr>
              <a:t>c = 25 </a:t>
            </a:r>
          </a:p>
          <a:p>
            <a:pPr marL="0" indent="0">
              <a:buNone/>
            </a:pPr>
            <a:r>
              <a:rPr lang="en-US" dirty="0" err="1" smtClean="0"/>
              <a:t>println</a:t>
            </a:r>
            <a:r>
              <a:rPr lang="en-US" dirty="0" smtClean="0"/>
              <a:t>("$b + $c = $(</a:t>
            </a:r>
            <a:r>
              <a:rPr lang="en-US" dirty="0" err="1" smtClean="0"/>
              <a:t>b+c</a:t>
            </a:r>
            <a:r>
              <a:rPr lang="en-US" dirty="0" smtClean="0"/>
              <a:t>)")</a:t>
            </a:r>
            <a:endParaRPr lang="en-US" dirty="0"/>
          </a:p>
        </p:txBody>
      </p:sp>
      <p:sp>
        <p:nvSpPr>
          <p:cNvPr id="4" name="Rectangle 3"/>
          <p:cNvSpPr/>
          <p:nvPr/>
        </p:nvSpPr>
        <p:spPr>
          <a:xfrm>
            <a:off x="5408023" y="1982429"/>
            <a:ext cx="6096000" cy="646331"/>
          </a:xfrm>
          <a:prstGeom prst="rect">
            <a:avLst/>
          </a:prstGeom>
        </p:spPr>
        <p:txBody>
          <a:bodyPr>
            <a:spAutoFit/>
          </a:bodyPr>
          <a:lstStyle/>
          <a:p>
            <a:r>
              <a:rPr lang="en-US" dirty="0" smtClean="0"/>
              <a:t>Since we did not declare a type for b (and c), Julia deduces the type based on what we assign to it. </a:t>
            </a:r>
            <a:endParaRPr lang="en-US" dirty="0"/>
          </a:p>
        </p:txBody>
      </p:sp>
      <p:sp>
        <p:nvSpPr>
          <p:cNvPr id="5" name="Rectangle 4"/>
          <p:cNvSpPr/>
          <p:nvPr/>
        </p:nvSpPr>
        <p:spPr>
          <a:xfrm>
            <a:off x="6021927" y="2785564"/>
            <a:ext cx="4172745" cy="369332"/>
          </a:xfrm>
          <a:prstGeom prst="rect">
            <a:avLst/>
          </a:prstGeom>
        </p:spPr>
        <p:txBody>
          <a:bodyPr wrap="none">
            <a:spAutoFit/>
          </a:bodyPr>
          <a:lstStyle/>
          <a:p>
            <a:r>
              <a:rPr lang="en-US" dirty="0" smtClean="0"/>
              <a:t>To find out what is type of b:use  </a:t>
            </a:r>
            <a:r>
              <a:rPr lang="en-US" dirty="0" err="1" smtClean="0"/>
              <a:t>typeof</a:t>
            </a:r>
            <a:r>
              <a:rPr lang="en-US" dirty="0" smtClean="0"/>
              <a:t>(b)</a:t>
            </a:r>
            <a:endParaRPr lang="en-US" dirty="0"/>
          </a:p>
        </p:txBody>
      </p:sp>
    </p:spTree>
    <p:extLst>
      <p:ext uri="{BB962C8B-B14F-4D97-AF65-F5344CB8AC3E}">
        <p14:creationId xmlns:p14="http://schemas.microsoft.com/office/powerpoint/2010/main" val="29661303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Julia Tokens </a:t>
            </a:r>
            <a:endParaRPr lang="en-US" dirty="0"/>
          </a:p>
        </p:txBody>
      </p:sp>
      <p:sp>
        <p:nvSpPr>
          <p:cNvPr id="3" name="Content Placeholder 2"/>
          <p:cNvSpPr>
            <a:spLocks noGrp="1"/>
          </p:cNvSpPr>
          <p:nvPr>
            <p:ph idx="1"/>
          </p:nvPr>
        </p:nvSpPr>
        <p:spPr/>
        <p:txBody>
          <a:bodyPr/>
          <a:lstStyle/>
          <a:p>
            <a:pPr marL="0" indent="0">
              <a:buNone/>
            </a:pPr>
            <a:r>
              <a:rPr lang="en-US" dirty="0" smtClean="0"/>
              <a:t>The tokens of a language are the basic building blocks which can be put together to construct programs. </a:t>
            </a:r>
          </a:p>
          <a:p>
            <a:pPr marL="0" indent="0">
              <a:buNone/>
            </a:pPr>
            <a:r>
              <a:rPr lang="en-US" dirty="0" smtClean="0"/>
              <a:t>A token can be a reserved word (such as function or end), an identifier (such as b or sum), a constant (such as 25 or "Alice in Wonderland"), a delimiter such as ( or #, or an operator (such as + or =).</a:t>
            </a:r>
            <a:endParaRPr lang="en-US" dirty="0"/>
          </a:p>
        </p:txBody>
      </p:sp>
    </p:spTree>
    <p:extLst>
      <p:ext uri="{BB962C8B-B14F-4D97-AF65-F5344CB8AC3E}">
        <p14:creationId xmlns:p14="http://schemas.microsoft.com/office/powerpoint/2010/main" val="25453797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Reserved Words</a:t>
            </a:r>
            <a:endParaRPr lang="en-US" dirty="0"/>
          </a:p>
        </p:txBody>
      </p:sp>
      <p:sp>
        <p:nvSpPr>
          <p:cNvPr id="3" name="Content Placeholder 2"/>
          <p:cNvSpPr>
            <a:spLocks noGrp="1"/>
          </p:cNvSpPr>
          <p:nvPr>
            <p:ph idx="1"/>
          </p:nvPr>
        </p:nvSpPr>
        <p:spPr/>
        <p:txBody>
          <a:bodyPr/>
          <a:lstStyle/>
          <a:p>
            <a:pPr marL="0" indent="0">
              <a:buNone/>
            </a:pPr>
            <a:r>
              <a:rPr lang="en-US" dirty="0" smtClean="0"/>
              <a:t>Julia uses a number of keywords such as if, for and while. A keyword has a special meaning in the context of a Julia program and can be used for that purpose only. For example, while can be used only in those places where we need to specify that we want to execute a piece of code repeatedly.</a:t>
            </a:r>
          </a:p>
          <a:p>
            <a:pPr marL="0" indent="0">
              <a:buNone/>
            </a:pPr>
            <a:endParaRPr lang="en-US" dirty="0"/>
          </a:p>
          <a:p>
            <a:pPr marL="0" indent="0">
              <a:buNone/>
            </a:pPr>
            <a:r>
              <a:rPr lang="en-US" dirty="0" smtClean="0"/>
              <a:t>All keywords must be written exactly as specified. For instance, while is a keyword but While and </a:t>
            </a:r>
            <a:r>
              <a:rPr lang="en-US" dirty="0" err="1" smtClean="0"/>
              <a:t>whIle</a:t>
            </a:r>
            <a:r>
              <a:rPr lang="en-US" dirty="0" smtClean="0"/>
              <a:t> are not. Keywords are reserved, that is, you cannot use them as your identifiers. As such, they are usually called reserved words.</a:t>
            </a:r>
            <a:endParaRPr lang="en-US" dirty="0"/>
          </a:p>
        </p:txBody>
      </p:sp>
    </p:spTree>
    <p:extLst>
      <p:ext uri="{BB962C8B-B14F-4D97-AF65-F5344CB8AC3E}">
        <p14:creationId xmlns:p14="http://schemas.microsoft.com/office/powerpoint/2010/main" val="27640434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Reserved Words</a:t>
            </a:r>
            <a:endParaRPr lang="en-US" dirty="0"/>
          </a:p>
        </p:txBody>
      </p:sp>
      <p:sp>
        <p:nvSpPr>
          <p:cNvPr id="3" name="Content Placeholder 2"/>
          <p:cNvSpPr>
            <a:spLocks noGrp="1"/>
          </p:cNvSpPr>
          <p:nvPr>
            <p:ph idx="1"/>
          </p:nvPr>
        </p:nvSpPr>
        <p:spPr>
          <a:xfrm>
            <a:off x="838200" y="1825625"/>
            <a:ext cx="2140131" cy="4351338"/>
          </a:xfrm>
        </p:spPr>
        <p:txBody>
          <a:bodyPr/>
          <a:lstStyle/>
          <a:p>
            <a:pPr marL="0" indent="0">
              <a:buNone/>
            </a:pPr>
            <a:r>
              <a:rPr lang="en-US" dirty="0" err="1" smtClean="0"/>
              <a:t>baremodule</a:t>
            </a:r>
            <a:r>
              <a:rPr lang="en-US" dirty="0" smtClean="0"/>
              <a:t> </a:t>
            </a:r>
          </a:p>
          <a:p>
            <a:pPr marL="0" indent="0">
              <a:buNone/>
            </a:pPr>
            <a:r>
              <a:rPr lang="en-US" dirty="0" smtClean="0"/>
              <a:t>begin </a:t>
            </a:r>
          </a:p>
          <a:p>
            <a:pPr marL="0" indent="0">
              <a:buNone/>
            </a:pPr>
            <a:r>
              <a:rPr lang="en-US" dirty="0" smtClean="0"/>
              <a:t>break </a:t>
            </a:r>
          </a:p>
          <a:p>
            <a:pPr marL="0" indent="0">
              <a:buNone/>
            </a:pPr>
            <a:r>
              <a:rPr lang="en-US" dirty="0" smtClean="0"/>
              <a:t>catch </a:t>
            </a:r>
          </a:p>
          <a:p>
            <a:pPr marL="0" indent="0">
              <a:buNone/>
            </a:pPr>
            <a:r>
              <a:rPr lang="en-US" dirty="0" err="1" smtClean="0"/>
              <a:t>const</a:t>
            </a:r>
            <a:r>
              <a:rPr lang="en-US" dirty="0" smtClean="0"/>
              <a:t> </a:t>
            </a:r>
          </a:p>
          <a:p>
            <a:pPr marL="0" indent="0">
              <a:buNone/>
            </a:pPr>
            <a:r>
              <a:rPr lang="en-US" dirty="0" smtClean="0"/>
              <a:t>continue </a:t>
            </a:r>
          </a:p>
          <a:p>
            <a:pPr marL="0" indent="0">
              <a:buNone/>
            </a:pPr>
            <a:r>
              <a:rPr lang="en-US" dirty="0" smtClean="0"/>
              <a:t>do</a:t>
            </a:r>
            <a:endParaRPr lang="en-US" dirty="0"/>
          </a:p>
        </p:txBody>
      </p:sp>
      <p:sp>
        <p:nvSpPr>
          <p:cNvPr id="4" name="Rectangle 3"/>
          <p:cNvSpPr/>
          <p:nvPr/>
        </p:nvSpPr>
        <p:spPr>
          <a:xfrm>
            <a:off x="2978331" y="1921469"/>
            <a:ext cx="2638698" cy="3539430"/>
          </a:xfrm>
          <a:prstGeom prst="rect">
            <a:avLst/>
          </a:prstGeom>
        </p:spPr>
        <p:txBody>
          <a:bodyPr wrap="square">
            <a:spAutoFit/>
          </a:bodyPr>
          <a:lstStyle/>
          <a:p>
            <a:r>
              <a:rPr lang="en-US" sz="2800" dirty="0" smtClean="0"/>
              <a:t>else </a:t>
            </a:r>
          </a:p>
          <a:p>
            <a:r>
              <a:rPr lang="en-US" sz="2800" dirty="0" err="1" smtClean="0"/>
              <a:t>elseif</a:t>
            </a:r>
            <a:r>
              <a:rPr lang="en-US" sz="2800" dirty="0" smtClean="0"/>
              <a:t> </a:t>
            </a:r>
          </a:p>
          <a:p>
            <a:r>
              <a:rPr lang="en-US" sz="2800" dirty="0" smtClean="0"/>
              <a:t>end </a:t>
            </a:r>
          </a:p>
          <a:p>
            <a:r>
              <a:rPr lang="en-US" sz="2800" dirty="0" smtClean="0"/>
              <a:t>export </a:t>
            </a:r>
          </a:p>
          <a:p>
            <a:r>
              <a:rPr lang="en-US" sz="2800" dirty="0" smtClean="0"/>
              <a:t>false </a:t>
            </a:r>
          </a:p>
          <a:p>
            <a:r>
              <a:rPr lang="en-US" sz="2800" dirty="0" smtClean="0"/>
              <a:t>finally </a:t>
            </a:r>
          </a:p>
          <a:p>
            <a:r>
              <a:rPr lang="en-US" sz="2800" dirty="0" smtClean="0"/>
              <a:t>for </a:t>
            </a:r>
          </a:p>
          <a:p>
            <a:r>
              <a:rPr lang="en-US" sz="2800" dirty="0" smtClean="0"/>
              <a:t>function </a:t>
            </a:r>
          </a:p>
        </p:txBody>
      </p:sp>
      <p:sp>
        <p:nvSpPr>
          <p:cNvPr id="5" name="Rectangle 4"/>
          <p:cNvSpPr/>
          <p:nvPr/>
        </p:nvSpPr>
        <p:spPr>
          <a:xfrm>
            <a:off x="4798423" y="1921469"/>
            <a:ext cx="6096000" cy="3970318"/>
          </a:xfrm>
          <a:prstGeom prst="rect">
            <a:avLst/>
          </a:prstGeom>
        </p:spPr>
        <p:txBody>
          <a:bodyPr>
            <a:spAutoFit/>
          </a:bodyPr>
          <a:lstStyle/>
          <a:p>
            <a:r>
              <a:rPr lang="en-US" sz="2800" dirty="0" smtClean="0"/>
              <a:t>global </a:t>
            </a:r>
          </a:p>
          <a:p>
            <a:r>
              <a:rPr lang="en-US" sz="2800" dirty="0" smtClean="0"/>
              <a:t>if </a:t>
            </a:r>
          </a:p>
          <a:p>
            <a:r>
              <a:rPr lang="en-US" sz="2800" dirty="0" smtClean="0"/>
              <a:t>import </a:t>
            </a:r>
          </a:p>
          <a:p>
            <a:r>
              <a:rPr lang="en-US" sz="2800" dirty="0" smtClean="0"/>
              <a:t>let </a:t>
            </a:r>
          </a:p>
          <a:p>
            <a:r>
              <a:rPr lang="en-US" sz="2800" dirty="0" smtClean="0"/>
              <a:t>local </a:t>
            </a:r>
          </a:p>
          <a:p>
            <a:r>
              <a:rPr lang="en-US" sz="2800" dirty="0" smtClean="0"/>
              <a:t>macro </a:t>
            </a:r>
          </a:p>
          <a:p>
            <a:r>
              <a:rPr lang="en-US" sz="2800" dirty="0" smtClean="0"/>
              <a:t>module </a:t>
            </a:r>
          </a:p>
          <a:p>
            <a:r>
              <a:rPr lang="en-US" sz="2800" dirty="0" smtClean="0"/>
              <a:t>quote </a:t>
            </a:r>
          </a:p>
          <a:p>
            <a:r>
              <a:rPr lang="en-US" sz="2800" dirty="0" smtClean="0"/>
              <a:t>return </a:t>
            </a:r>
          </a:p>
        </p:txBody>
      </p:sp>
      <p:sp>
        <p:nvSpPr>
          <p:cNvPr id="6" name="Rectangle 5"/>
          <p:cNvSpPr/>
          <p:nvPr/>
        </p:nvSpPr>
        <p:spPr>
          <a:xfrm>
            <a:off x="6505303" y="1923927"/>
            <a:ext cx="6096000" cy="2246769"/>
          </a:xfrm>
          <a:prstGeom prst="rect">
            <a:avLst/>
          </a:prstGeom>
        </p:spPr>
        <p:txBody>
          <a:bodyPr>
            <a:spAutoFit/>
          </a:bodyPr>
          <a:lstStyle/>
          <a:p>
            <a:r>
              <a:rPr lang="en-US" sz="2800" dirty="0" err="1" smtClean="0"/>
              <a:t>struct</a:t>
            </a:r>
            <a:r>
              <a:rPr lang="en-US" sz="2800" dirty="0" smtClean="0"/>
              <a:t> </a:t>
            </a:r>
          </a:p>
          <a:p>
            <a:r>
              <a:rPr lang="en-US" sz="2800" dirty="0" smtClean="0"/>
              <a:t>true </a:t>
            </a:r>
          </a:p>
          <a:p>
            <a:r>
              <a:rPr lang="en-US" sz="2800" dirty="0" smtClean="0"/>
              <a:t>try </a:t>
            </a:r>
          </a:p>
          <a:p>
            <a:r>
              <a:rPr lang="en-US" sz="2800" dirty="0" smtClean="0"/>
              <a:t>using </a:t>
            </a:r>
          </a:p>
          <a:p>
            <a:r>
              <a:rPr lang="en-US" sz="2800" dirty="0" smtClean="0"/>
              <a:t>while</a:t>
            </a:r>
            <a:endParaRPr lang="en-US" sz="2800" dirty="0"/>
          </a:p>
        </p:txBody>
      </p:sp>
    </p:spTree>
    <p:extLst>
      <p:ext uri="{BB962C8B-B14F-4D97-AF65-F5344CB8AC3E}">
        <p14:creationId xmlns:p14="http://schemas.microsoft.com/office/powerpoint/2010/main" val="22655773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Identifiers</a:t>
            </a:r>
            <a:endParaRPr lang="en-US" dirty="0"/>
          </a:p>
        </p:txBody>
      </p:sp>
      <p:sp>
        <p:nvSpPr>
          <p:cNvPr id="3" name="Content Placeholder 2"/>
          <p:cNvSpPr>
            <a:spLocks noGrp="1"/>
          </p:cNvSpPr>
          <p:nvPr>
            <p:ph idx="1"/>
          </p:nvPr>
        </p:nvSpPr>
        <p:spPr/>
        <p:txBody>
          <a:bodyPr/>
          <a:lstStyle/>
          <a:p>
            <a:pPr marL="0" indent="0">
              <a:buNone/>
            </a:pPr>
            <a:r>
              <a:rPr lang="en-US" dirty="0" smtClean="0"/>
              <a:t>The Julia programmer needs to make up names for things such as variables, function names and symbolic constants (see next section). </a:t>
            </a:r>
          </a:p>
          <a:p>
            <a:pPr marL="0" indent="0">
              <a:buNone/>
            </a:pPr>
            <a:r>
              <a:rPr lang="en-US" dirty="0" smtClean="0"/>
              <a:t>A name that he makes up is called a user identifier. Julia is extremely flexible in the naming of identifiers but, for our purposes, we will use the following rules: </a:t>
            </a:r>
          </a:p>
          <a:p>
            <a:pPr marL="0" indent="0">
              <a:buNone/>
            </a:pPr>
            <a:r>
              <a:rPr lang="en-US" dirty="0" smtClean="0"/>
              <a:t>It must start with a letter (a-z or A-Z) or underscore, _. </a:t>
            </a:r>
            <a:endParaRPr lang="en-US" dirty="0"/>
          </a:p>
          <a:p>
            <a:pPr marL="0" indent="0">
              <a:buNone/>
            </a:pPr>
            <a:r>
              <a:rPr lang="en-US" dirty="0" smtClean="0"/>
              <a:t>If other characters are required, they can be any combination of letters, digits or underscore.</a:t>
            </a:r>
            <a:endParaRPr lang="en-US" dirty="0"/>
          </a:p>
        </p:txBody>
      </p:sp>
    </p:spTree>
    <p:extLst>
      <p:ext uri="{BB962C8B-B14F-4D97-AF65-F5344CB8AC3E}">
        <p14:creationId xmlns:p14="http://schemas.microsoft.com/office/powerpoint/2010/main" val="224803987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Identifiers: Valid Examples</a:t>
            </a:r>
            <a:endParaRPr lang="en-US" dirty="0"/>
          </a:p>
        </p:txBody>
      </p:sp>
      <p:sp>
        <p:nvSpPr>
          <p:cNvPr id="3" name="Content Placeholder 2"/>
          <p:cNvSpPr>
            <a:spLocks noGrp="1"/>
          </p:cNvSpPr>
          <p:nvPr>
            <p:ph idx="1"/>
          </p:nvPr>
        </p:nvSpPr>
        <p:spPr/>
        <p:txBody>
          <a:bodyPr/>
          <a:lstStyle/>
          <a:p>
            <a:pPr marL="0" indent="0">
              <a:buNone/>
            </a:pPr>
            <a:r>
              <a:rPr lang="en-US" dirty="0" smtClean="0"/>
              <a:t>R </a:t>
            </a:r>
          </a:p>
          <a:p>
            <a:pPr marL="0" indent="0">
              <a:buNone/>
            </a:pPr>
            <a:r>
              <a:rPr lang="en-US" dirty="0" smtClean="0"/>
              <a:t>sumOfRoots1and2</a:t>
            </a:r>
          </a:p>
          <a:p>
            <a:pPr marL="0" indent="0">
              <a:buNone/>
            </a:pPr>
            <a:r>
              <a:rPr lang="en-US" dirty="0" smtClean="0"/>
              <a:t> _XYZ </a:t>
            </a:r>
          </a:p>
          <a:p>
            <a:pPr marL="0" indent="0">
              <a:buNone/>
            </a:pPr>
            <a:r>
              <a:rPr lang="en-US" dirty="0" err="1" smtClean="0"/>
              <a:t>maxThrowsPerTurn</a:t>
            </a:r>
            <a:r>
              <a:rPr lang="en-US" dirty="0" smtClean="0"/>
              <a:t> </a:t>
            </a:r>
          </a:p>
          <a:p>
            <a:pPr marL="0" indent="0">
              <a:buNone/>
            </a:pPr>
            <a:r>
              <a:rPr lang="en-US" dirty="0" smtClean="0"/>
              <a:t>TURNS_PER_GAME </a:t>
            </a:r>
          </a:p>
          <a:p>
            <a:pPr marL="0" indent="0">
              <a:buNone/>
            </a:pPr>
            <a:r>
              <a:rPr lang="en-US" dirty="0" smtClean="0"/>
              <a:t>R2D2 </a:t>
            </a:r>
          </a:p>
          <a:p>
            <a:pPr marL="0" indent="0">
              <a:buNone/>
            </a:pPr>
            <a:r>
              <a:rPr lang="en-US" dirty="0" smtClean="0"/>
              <a:t>root1</a:t>
            </a:r>
            <a:endParaRPr lang="en-US" dirty="0"/>
          </a:p>
        </p:txBody>
      </p:sp>
    </p:spTree>
    <p:extLst>
      <p:ext uri="{BB962C8B-B14F-4D97-AF65-F5344CB8AC3E}">
        <p14:creationId xmlns:p14="http://schemas.microsoft.com/office/powerpoint/2010/main" val="250766383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Identifiers: Invalid Examples</a:t>
            </a:r>
            <a:endParaRPr lang="en-US" dirty="0"/>
          </a:p>
        </p:txBody>
      </p:sp>
      <p:sp>
        <p:nvSpPr>
          <p:cNvPr id="3" name="Content Placeholder 2"/>
          <p:cNvSpPr>
            <a:spLocks noGrp="1"/>
          </p:cNvSpPr>
          <p:nvPr>
            <p:ph idx="1"/>
          </p:nvPr>
        </p:nvSpPr>
        <p:spPr/>
        <p:txBody>
          <a:bodyPr/>
          <a:lstStyle/>
          <a:p>
            <a:pPr marL="0" indent="0">
              <a:buNone/>
            </a:pPr>
            <a:r>
              <a:rPr lang="en-US" dirty="0" smtClean="0"/>
              <a:t>Examples of invalid identifiers: </a:t>
            </a:r>
          </a:p>
          <a:p>
            <a:pPr marL="0" indent="0">
              <a:buNone/>
            </a:pPr>
            <a:r>
              <a:rPr lang="en-US" dirty="0" smtClean="0"/>
              <a:t>2hotToHandle # does not start with a letter or underscore </a:t>
            </a:r>
          </a:p>
          <a:p>
            <a:pPr marL="0" indent="0">
              <a:buNone/>
            </a:pPr>
            <a:r>
              <a:rPr lang="en-US" dirty="0" smtClean="0"/>
              <a:t>Net Pay # contains a space </a:t>
            </a:r>
          </a:p>
          <a:p>
            <a:pPr marL="0" indent="0">
              <a:buNone/>
            </a:pPr>
            <a:r>
              <a:rPr lang="en-US" dirty="0" smtClean="0"/>
              <a:t>ALPHA:BETA # contains an invalid character :</a:t>
            </a:r>
            <a:endParaRPr lang="en-US" dirty="0"/>
          </a:p>
        </p:txBody>
      </p:sp>
    </p:spTree>
    <p:extLst>
      <p:ext uri="{BB962C8B-B14F-4D97-AF65-F5344CB8AC3E}">
        <p14:creationId xmlns:p14="http://schemas.microsoft.com/office/powerpoint/2010/main" val="25695639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Integers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We have seen how to assign a value to a variable with statements like these:</a:t>
            </a:r>
          </a:p>
          <a:p>
            <a:pPr marL="0" indent="0">
              <a:buNone/>
            </a:pPr>
            <a:r>
              <a:rPr lang="en-US" dirty="0" smtClean="0"/>
              <a:t>b = 13 </a:t>
            </a:r>
          </a:p>
          <a:p>
            <a:pPr marL="0" indent="0">
              <a:buNone/>
            </a:pPr>
            <a:r>
              <a:rPr lang="en-US" dirty="0" smtClean="0"/>
              <a:t>c = 29</a:t>
            </a:r>
          </a:p>
          <a:p>
            <a:pPr marL="0" indent="0">
              <a:buNone/>
            </a:pPr>
            <a:r>
              <a:rPr lang="en-US" dirty="0" smtClean="0"/>
              <a:t>---------------</a:t>
            </a:r>
          </a:p>
          <a:p>
            <a:pPr marL="0" indent="0">
              <a:buNone/>
            </a:pPr>
            <a:r>
              <a:rPr lang="en-US" dirty="0" smtClean="0"/>
              <a:t>print("Enter a whole number: ")</a:t>
            </a:r>
            <a:endParaRPr lang="en-US" dirty="0"/>
          </a:p>
          <a:p>
            <a:pPr marL="0" indent="0">
              <a:buNone/>
            </a:pPr>
            <a:r>
              <a:rPr lang="en-US" dirty="0" smtClean="0"/>
              <a:t>b= </a:t>
            </a:r>
            <a:r>
              <a:rPr lang="en-US" dirty="0" err="1" smtClean="0"/>
              <a:t>readline</a:t>
            </a:r>
            <a:r>
              <a:rPr lang="en-US" dirty="0" smtClean="0"/>
              <a:t>() </a:t>
            </a:r>
          </a:p>
          <a:p>
            <a:pPr marL="0" indent="0">
              <a:buNone/>
            </a:pPr>
            <a:r>
              <a:rPr lang="en-US" dirty="0" smtClean="0"/>
              <a:t>print("Enter a whole number: ") </a:t>
            </a:r>
          </a:p>
          <a:p>
            <a:pPr marL="0" indent="0">
              <a:buNone/>
            </a:pPr>
            <a:r>
              <a:rPr lang="en-US" dirty="0" smtClean="0"/>
              <a:t>c = </a:t>
            </a:r>
            <a:r>
              <a:rPr lang="en-US" dirty="0" err="1" smtClean="0"/>
              <a:t>readline</a:t>
            </a:r>
            <a:r>
              <a:rPr lang="en-US" dirty="0" smtClean="0"/>
              <a:t>() </a:t>
            </a:r>
          </a:p>
          <a:p>
            <a:pPr marL="0" indent="0">
              <a:buNone/>
            </a:pPr>
            <a:r>
              <a:rPr lang="en-US" dirty="0" smtClean="0"/>
              <a:t>sum = b + c</a:t>
            </a:r>
          </a:p>
          <a:p>
            <a:pPr marL="0" indent="0">
              <a:buNone/>
            </a:pPr>
            <a:r>
              <a:rPr lang="en-US" dirty="0" smtClean="0"/>
              <a:t>-----------------------</a:t>
            </a:r>
            <a:endParaRPr lang="en-US" dirty="0"/>
          </a:p>
          <a:p>
            <a:pPr marL="0" indent="0">
              <a:buNone/>
            </a:pPr>
            <a:r>
              <a:rPr lang="en-US" dirty="0" smtClean="0"/>
              <a:t>Enter a whole number: 13 </a:t>
            </a:r>
          </a:p>
          <a:p>
            <a:pPr marL="0" indent="0">
              <a:buNone/>
            </a:pPr>
            <a:r>
              <a:rPr lang="en-US" dirty="0" smtClean="0"/>
              <a:t>Enter a whole number: 29 </a:t>
            </a:r>
          </a:p>
          <a:p>
            <a:pPr marL="0" indent="0">
              <a:buNone/>
            </a:pPr>
            <a:r>
              <a:rPr lang="en-US" dirty="0" smtClean="0"/>
              <a:t>ERROR: </a:t>
            </a:r>
            <a:r>
              <a:rPr lang="en-US" dirty="0" err="1" smtClean="0"/>
              <a:t>LoadError</a:t>
            </a:r>
            <a:r>
              <a:rPr lang="en-US" dirty="0" smtClean="0"/>
              <a:t>: </a:t>
            </a:r>
            <a:r>
              <a:rPr lang="en-US" dirty="0" err="1" smtClean="0"/>
              <a:t>MethodError</a:t>
            </a:r>
            <a:r>
              <a:rPr lang="en-US" dirty="0" smtClean="0"/>
              <a:t>: no method matching +(::String, ::String)</a:t>
            </a:r>
            <a:endParaRPr lang="en-US" dirty="0"/>
          </a:p>
        </p:txBody>
      </p:sp>
    </p:spTree>
    <p:extLst>
      <p:ext uri="{BB962C8B-B14F-4D97-AF65-F5344CB8AC3E}">
        <p14:creationId xmlns:p14="http://schemas.microsoft.com/office/powerpoint/2010/main" val="39971920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Integers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print("Enter a whole number: ")</a:t>
            </a:r>
            <a:endParaRPr lang="en-US" dirty="0"/>
          </a:p>
          <a:p>
            <a:pPr marL="0" indent="0">
              <a:buNone/>
            </a:pPr>
            <a:r>
              <a:rPr lang="en-US" dirty="0" smtClean="0"/>
              <a:t>b= </a:t>
            </a:r>
            <a:r>
              <a:rPr lang="en-US" dirty="0" err="1" smtClean="0"/>
              <a:t>readline</a:t>
            </a:r>
            <a:r>
              <a:rPr lang="en-US" dirty="0" smtClean="0"/>
              <a:t>() </a:t>
            </a:r>
          </a:p>
          <a:p>
            <a:pPr marL="0" indent="0">
              <a:buNone/>
            </a:pPr>
            <a:r>
              <a:rPr lang="en-US" dirty="0" smtClean="0"/>
              <a:t>print("Enter a whole number: ") </a:t>
            </a:r>
          </a:p>
          <a:p>
            <a:pPr marL="0" indent="0">
              <a:buNone/>
            </a:pPr>
            <a:r>
              <a:rPr lang="en-US" dirty="0" smtClean="0"/>
              <a:t>c = </a:t>
            </a:r>
            <a:r>
              <a:rPr lang="en-US" dirty="0" err="1" smtClean="0"/>
              <a:t>readline</a:t>
            </a:r>
            <a:r>
              <a:rPr lang="en-US" dirty="0" smtClean="0"/>
              <a:t>() </a:t>
            </a:r>
          </a:p>
          <a:p>
            <a:pPr marL="0" indent="0">
              <a:buNone/>
            </a:pPr>
            <a:r>
              <a:rPr lang="en-US" dirty="0" smtClean="0"/>
              <a:t>sum = b + c</a:t>
            </a:r>
          </a:p>
          <a:p>
            <a:pPr marL="0" indent="0">
              <a:buNone/>
            </a:pPr>
            <a:r>
              <a:rPr lang="en-US" dirty="0" smtClean="0"/>
              <a:t>-----------------------</a:t>
            </a:r>
            <a:endParaRPr lang="en-US" dirty="0"/>
          </a:p>
          <a:p>
            <a:pPr marL="0" indent="0">
              <a:buNone/>
            </a:pPr>
            <a:r>
              <a:rPr lang="en-US" dirty="0" smtClean="0"/>
              <a:t>Enter a whole number: 13 </a:t>
            </a:r>
          </a:p>
          <a:p>
            <a:pPr marL="0" indent="0">
              <a:buNone/>
            </a:pPr>
            <a:r>
              <a:rPr lang="en-US" dirty="0" smtClean="0"/>
              <a:t>Enter a whole number: 29 </a:t>
            </a:r>
          </a:p>
          <a:p>
            <a:pPr marL="0" indent="0">
              <a:buNone/>
            </a:pPr>
            <a:r>
              <a:rPr lang="en-US" dirty="0" smtClean="0"/>
              <a:t>ERROR: </a:t>
            </a:r>
            <a:r>
              <a:rPr lang="en-US" dirty="0" err="1" smtClean="0"/>
              <a:t>LoadError</a:t>
            </a:r>
            <a:r>
              <a:rPr lang="en-US" dirty="0" smtClean="0"/>
              <a:t>: </a:t>
            </a:r>
            <a:r>
              <a:rPr lang="en-US" dirty="0" err="1" smtClean="0"/>
              <a:t>MethodError</a:t>
            </a:r>
            <a:r>
              <a:rPr lang="en-US" dirty="0" smtClean="0"/>
              <a:t>: no method matching +(::String, ::String)</a:t>
            </a:r>
          </a:p>
          <a:p>
            <a:pPr marL="0" indent="0">
              <a:buNone/>
            </a:pPr>
            <a:endParaRPr lang="en-US" dirty="0"/>
          </a:p>
          <a:p>
            <a:pPr marL="0" indent="0">
              <a:buNone/>
            </a:pPr>
            <a:r>
              <a:rPr lang="en-US" dirty="0" smtClean="0"/>
              <a:t>Any data fetched by </a:t>
            </a:r>
            <a:r>
              <a:rPr lang="en-US" dirty="0" err="1" smtClean="0"/>
              <a:t>readline</a:t>
            </a:r>
            <a:r>
              <a:rPr lang="en-US" dirty="0" smtClean="0"/>
              <a:t>() is treated as a string. So, as far as Julia is concerned, b and c contain strings and we cannot add two strings, even if the strings contain numbers only. </a:t>
            </a:r>
            <a:endParaRPr lang="en-US" dirty="0"/>
          </a:p>
        </p:txBody>
      </p:sp>
    </p:spTree>
    <p:extLst>
      <p:ext uri="{BB962C8B-B14F-4D97-AF65-F5344CB8AC3E}">
        <p14:creationId xmlns:p14="http://schemas.microsoft.com/office/powerpoint/2010/main" val="42026964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(A more technical explanation hinges on the fact that the integer 13 is represented by 00000000 00001101—its binary equivalent using 16 bits—</a:t>
            </a:r>
          </a:p>
          <a:p>
            <a:pPr marL="0" indent="0">
              <a:buNone/>
            </a:pPr>
            <a:r>
              <a:rPr lang="en-US" dirty="0" smtClean="0"/>
              <a:t>but the </a:t>
            </a:r>
            <a:r>
              <a:rPr lang="en-US" b="1" dirty="0" smtClean="0"/>
              <a:t>string</a:t>
            </a:r>
            <a:r>
              <a:rPr lang="en-US" dirty="0" smtClean="0"/>
              <a:t> representation is 00110001 00110011  completely different.) </a:t>
            </a:r>
          </a:p>
          <a:p>
            <a:pPr marL="0" indent="0">
              <a:buNone/>
            </a:pPr>
            <a:endParaRPr lang="en-US" dirty="0"/>
          </a:p>
          <a:p>
            <a:pPr marL="0" indent="0">
              <a:buNone/>
            </a:pPr>
            <a:r>
              <a:rPr lang="en-US" dirty="0" smtClean="0"/>
              <a:t>We have to get Julia to convert the string read ("13", say,) to the number (integer) 13. This can be done with the standard Julia function, parse, as follows:</a:t>
            </a:r>
          </a:p>
          <a:p>
            <a:pPr marL="0" indent="0">
              <a:buNone/>
            </a:pPr>
            <a:endParaRPr lang="en-US" dirty="0"/>
          </a:p>
          <a:p>
            <a:pPr marL="0" indent="0">
              <a:buNone/>
            </a:pPr>
            <a:r>
              <a:rPr lang="en-US" dirty="0" smtClean="0"/>
              <a:t>As before, </a:t>
            </a:r>
            <a:r>
              <a:rPr lang="en-US" dirty="0" err="1" smtClean="0"/>
              <a:t>readline</a:t>
            </a:r>
            <a:r>
              <a:rPr lang="en-US" dirty="0" smtClean="0"/>
              <a:t>() will fetch whatever is typed; parse will then try to convert the input to a whole number; that's the purpose of Int.</a:t>
            </a:r>
            <a:endParaRPr lang="en-US" dirty="0"/>
          </a:p>
        </p:txBody>
      </p:sp>
    </p:spTree>
    <p:extLst>
      <p:ext uri="{BB962C8B-B14F-4D97-AF65-F5344CB8AC3E}">
        <p14:creationId xmlns:p14="http://schemas.microsoft.com/office/powerpoint/2010/main" val="2173222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an Algorithm to Solve the Problem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we are searching for a word in the dictionary, one method would be to start at the beginning and look at each word in turn. </a:t>
            </a:r>
          </a:p>
          <a:p>
            <a:pPr marL="0" indent="0">
              <a:buNone/>
            </a:pPr>
            <a:r>
              <a:rPr lang="en-US" dirty="0" smtClean="0"/>
              <a:t>A second method would be to start at the end and search backwards. </a:t>
            </a:r>
          </a:p>
          <a:p>
            <a:pPr marL="0" indent="0">
              <a:buNone/>
            </a:pPr>
            <a:r>
              <a:rPr lang="en-US" dirty="0" smtClean="0"/>
              <a:t>Here, an advantage of the first method is that it would find a word faster if it were at the beginning, while the second method would be faster if the word were towards the end</a:t>
            </a:r>
            <a:endParaRPr lang="en-US" dirty="0"/>
          </a:p>
        </p:txBody>
      </p:sp>
    </p:spTree>
    <p:extLst>
      <p:ext uri="{BB962C8B-B14F-4D97-AF65-F5344CB8AC3E}">
        <p14:creationId xmlns:p14="http://schemas.microsoft.com/office/powerpoint/2010/main" val="39302889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print("Enter a whole number: ") </a:t>
            </a:r>
          </a:p>
          <a:p>
            <a:pPr marL="0" indent="0">
              <a:buNone/>
            </a:pPr>
            <a:r>
              <a:rPr lang="en-US" dirty="0" smtClean="0"/>
              <a:t>b = parse(</a:t>
            </a:r>
            <a:r>
              <a:rPr lang="en-US" dirty="0" err="1" smtClean="0"/>
              <a:t>Int</a:t>
            </a:r>
            <a:r>
              <a:rPr lang="en-US" dirty="0" smtClean="0"/>
              <a:t>, </a:t>
            </a:r>
            <a:r>
              <a:rPr lang="en-US" dirty="0" err="1" smtClean="0"/>
              <a:t>readline</a:t>
            </a:r>
            <a:r>
              <a:rPr lang="en-US" dirty="0" smtClean="0"/>
              <a:t>()) </a:t>
            </a:r>
          </a:p>
          <a:p>
            <a:pPr marL="0" indent="0">
              <a:buNone/>
            </a:pPr>
            <a:r>
              <a:rPr lang="en-US" dirty="0" smtClean="0"/>
              <a:t>print("Enter a whole number: ") </a:t>
            </a:r>
          </a:p>
          <a:p>
            <a:pPr marL="0" indent="0">
              <a:buNone/>
            </a:pPr>
            <a:r>
              <a:rPr lang="en-US" dirty="0" smtClean="0"/>
              <a:t>c = parse(</a:t>
            </a:r>
            <a:r>
              <a:rPr lang="en-US" dirty="0" err="1" smtClean="0"/>
              <a:t>Int</a:t>
            </a:r>
            <a:r>
              <a:rPr lang="en-US" dirty="0" smtClean="0"/>
              <a:t>, </a:t>
            </a:r>
            <a:r>
              <a:rPr lang="en-US" dirty="0" err="1" smtClean="0"/>
              <a:t>readline</a:t>
            </a:r>
            <a:r>
              <a:rPr lang="en-US" dirty="0" smtClean="0"/>
              <a:t>()) </a:t>
            </a:r>
          </a:p>
          <a:p>
            <a:pPr marL="0" indent="0">
              <a:buNone/>
            </a:pPr>
            <a:r>
              <a:rPr lang="en-US" dirty="0" smtClean="0"/>
              <a:t>sum = b + c</a:t>
            </a:r>
          </a:p>
          <a:p>
            <a:pPr marL="0" indent="0">
              <a:buNone/>
            </a:pPr>
            <a:r>
              <a:rPr lang="en-US" dirty="0" err="1" smtClean="0"/>
              <a:t>println</a:t>
            </a:r>
            <a:r>
              <a:rPr lang="en-US" dirty="0" smtClean="0"/>
              <a:t>("The sum of $b and $c is $sum") </a:t>
            </a:r>
            <a:endParaRPr lang="en-US" dirty="0"/>
          </a:p>
        </p:txBody>
      </p:sp>
    </p:spTree>
    <p:extLst>
      <p:ext uri="{BB962C8B-B14F-4D97-AF65-F5344CB8AC3E}">
        <p14:creationId xmlns:p14="http://schemas.microsoft.com/office/powerpoint/2010/main" val="29619331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Read Floating-Point Numbers</a:t>
            </a:r>
            <a:endParaRPr lang="en-US" dirty="0"/>
          </a:p>
        </p:txBody>
      </p:sp>
      <p:sp>
        <p:nvSpPr>
          <p:cNvPr id="3" name="Content Placeholder 2"/>
          <p:cNvSpPr>
            <a:spLocks noGrp="1"/>
          </p:cNvSpPr>
          <p:nvPr>
            <p:ph idx="1"/>
          </p:nvPr>
        </p:nvSpPr>
        <p:spPr/>
        <p:txBody>
          <a:bodyPr/>
          <a:lstStyle/>
          <a:p>
            <a:pPr marL="0" indent="0">
              <a:buNone/>
            </a:pPr>
            <a:r>
              <a:rPr lang="en-US" dirty="0" smtClean="0"/>
              <a:t>print("Enter a number: ") </a:t>
            </a:r>
          </a:p>
          <a:p>
            <a:pPr marL="0" indent="0">
              <a:buNone/>
            </a:pPr>
            <a:r>
              <a:rPr lang="en-US" dirty="0" smtClean="0"/>
              <a:t>b = parse(Float64, </a:t>
            </a:r>
            <a:r>
              <a:rPr lang="en-US" dirty="0" err="1" smtClean="0"/>
              <a:t>readline</a:t>
            </a:r>
            <a:r>
              <a:rPr lang="en-US" dirty="0" smtClean="0"/>
              <a:t>()) </a:t>
            </a:r>
          </a:p>
          <a:p>
            <a:pPr marL="0" indent="0">
              <a:buNone/>
            </a:pPr>
            <a:r>
              <a:rPr lang="en-US" dirty="0" smtClean="0"/>
              <a:t>print("Enter a number: ") </a:t>
            </a:r>
          </a:p>
          <a:p>
            <a:pPr marL="0" indent="0">
              <a:buNone/>
            </a:pPr>
            <a:r>
              <a:rPr lang="en-US" dirty="0" smtClean="0"/>
              <a:t>c = parse(Float64, </a:t>
            </a:r>
            <a:r>
              <a:rPr lang="en-US" dirty="0" err="1" smtClean="0"/>
              <a:t>readline</a:t>
            </a:r>
            <a:r>
              <a:rPr lang="en-US" dirty="0" smtClean="0"/>
              <a:t>()) </a:t>
            </a:r>
          </a:p>
          <a:p>
            <a:pPr marL="0" indent="0">
              <a:buNone/>
            </a:pPr>
            <a:r>
              <a:rPr lang="en-US" dirty="0" smtClean="0"/>
              <a:t>sum = b + c </a:t>
            </a:r>
          </a:p>
          <a:p>
            <a:pPr marL="0" indent="0">
              <a:buNone/>
            </a:pPr>
            <a:r>
              <a:rPr lang="en-US" dirty="0" err="1" smtClean="0"/>
              <a:t>println</a:t>
            </a:r>
            <a:r>
              <a:rPr lang="en-US" dirty="0" smtClean="0"/>
              <a:t>("The sum of $b and $c is $sum") </a:t>
            </a:r>
            <a:endParaRPr lang="en-US" dirty="0"/>
          </a:p>
        </p:txBody>
      </p:sp>
    </p:spTree>
    <p:extLst>
      <p:ext uri="{BB962C8B-B14F-4D97-AF65-F5344CB8AC3E}">
        <p14:creationId xmlns:p14="http://schemas.microsoft.com/office/powerpoint/2010/main" val="398893036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integer expression can be written using the following arithmetic operators (among others):</a:t>
            </a:r>
            <a:endParaRPr lang="en-US" dirty="0"/>
          </a:p>
        </p:txBody>
      </p:sp>
      <p:pic>
        <p:nvPicPr>
          <p:cNvPr id="4" name="Picture 3"/>
          <p:cNvPicPr>
            <a:picLocks noChangeAspect="1"/>
          </p:cNvPicPr>
          <p:nvPr/>
        </p:nvPicPr>
        <p:blipFill>
          <a:blip r:embed="rId2"/>
          <a:stretch>
            <a:fillRect/>
          </a:stretch>
        </p:blipFill>
        <p:spPr>
          <a:xfrm>
            <a:off x="2641826" y="2264228"/>
            <a:ext cx="4905375" cy="3810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4600546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Precedence of Operators </a:t>
            </a:r>
            <a:endParaRPr lang="en-US" dirty="0"/>
          </a:p>
        </p:txBody>
      </p:sp>
      <p:sp>
        <p:nvSpPr>
          <p:cNvPr id="3" name="Content Placeholder 2"/>
          <p:cNvSpPr>
            <a:spLocks noGrp="1"/>
          </p:cNvSpPr>
          <p:nvPr>
            <p:ph idx="1"/>
          </p:nvPr>
        </p:nvSpPr>
        <p:spPr/>
        <p:txBody>
          <a:bodyPr/>
          <a:lstStyle/>
          <a:p>
            <a:pPr marL="0" indent="0">
              <a:buNone/>
            </a:pPr>
            <a:r>
              <a:rPr lang="en-US" dirty="0" smtClean="0"/>
              <a:t>READ </a:t>
            </a:r>
            <a:endParaRPr lang="en-US" dirty="0"/>
          </a:p>
        </p:txBody>
      </p:sp>
    </p:spTree>
    <p:extLst>
      <p:ext uri="{BB962C8B-B14F-4D97-AF65-F5344CB8AC3E}">
        <p14:creationId xmlns:p14="http://schemas.microsoft.com/office/powerpoint/2010/main" val="3760385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an Algorithm to Solve the Problem </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Another method for searching for the word would be one which used the fact that the words in a dictionary are in alphabetical order—this is the method we all use when looking up a word. </a:t>
            </a:r>
          </a:p>
          <a:p>
            <a:pPr marL="0" indent="0">
              <a:buNone/>
            </a:pPr>
            <a:r>
              <a:rPr lang="en-US" dirty="0" smtClean="0"/>
              <a:t>In any situation, a programmer would usually have a choice of algorithms, and it is one of her more important jobs to decide which algorithm is the best, and why this is so. </a:t>
            </a:r>
            <a:endParaRPr lang="en-US" dirty="0"/>
          </a:p>
        </p:txBody>
      </p:sp>
    </p:spTree>
    <p:extLst>
      <p:ext uri="{BB962C8B-B14F-4D97-AF65-F5344CB8AC3E}">
        <p14:creationId xmlns:p14="http://schemas.microsoft.com/office/powerpoint/2010/main" val="362444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 an Algorithm to Solve the Problem </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In our example, we must write the instructions in our algorithm in such a way that they can be easily converted into a form which the computer can follow. </a:t>
            </a:r>
          </a:p>
          <a:p>
            <a:pPr marL="0" indent="0">
              <a:buNone/>
            </a:pPr>
            <a:r>
              <a:rPr lang="en-US" dirty="0" smtClean="0"/>
              <a:t>Computer instructions fall into three main categories:</a:t>
            </a:r>
          </a:p>
          <a:p>
            <a:pPr marL="514350" indent="-514350">
              <a:buAutoNum type="arabicPeriod"/>
            </a:pPr>
            <a:r>
              <a:rPr lang="en-US" dirty="0" smtClean="0"/>
              <a:t>Input instructions, used for supplying data from the outside world to a program; this is usually done via the keyboard or a file. </a:t>
            </a:r>
          </a:p>
          <a:p>
            <a:pPr marL="514350" indent="-514350">
              <a:buAutoNum type="arabicPeriod"/>
            </a:pPr>
            <a:r>
              <a:rPr lang="en-US" dirty="0" smtClean="0"/>
              <a:t>Processing instructions, used for manipulating data inside the computer. These instructions allow us to add, subtract, multiply and divide; they also allow us to compare two values, and act according to the result of the comparison. Also, we can move data from one location in the computer’s memory to another location. </a:t>
            </a:r>
          </a:p>
          <a:p>
            <a:pPr marL="514350" indent="-514350">
              <a:buAutoNum type="arabicPeriod"/>
            </a:pPr>
            <a:r>
              <a:rPr lang="en-US" dirty="0" smtClean="0"/>
              <a:t>Output instructions, used for getting information out of the computer to the outside world.</a:t>
            </a:r>
            <a:endParaRPr lang="en-US" dirty="0"/>
          </a:p>
        </p:txBody>
      </p:sp>
    </p:spTree>
    <p:extLst>
      <p:ext uri="{BB962C8B-B14F-4D97-AF65-F5344CB8AC3E}">
        <p14:creationId xmlns:p14="http://schemas.microsoft.com/office/powerpoint/2010/main" val="4637957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Variables </a:t>
            </a:r>
            <a:endParaRPr lang="en-US" dirty="0"/>
          </a:p>
        </p:txBody>
      </p:sp>
      <p:sp>
        <p:nvSpPr>
          <p:cNvPr id="3" name="Content Placeholder 2"/>
          <p:cNvSpPr>
            <a:spLocks noGrp="1"/>
          </p:cNvSpPr>
          <p:nvPr>
            <p:ph idx="1"/>
          </p:nvPr>
        </p:nvSpPr>
        <p:spPr>
          <a:xfrm>
            <a:off x="838200" y="1436914"/>
            <a:ext cx="10515600" cy="4740049"/>
          </a:xfrm>
        </p:spPr>
        <p:txBody>
          <a:bodyPr>
            <a:normAutofit/>
          </a:bodyPr>
          <a:lstStyle/>
          <a:p>
            <a:pPr marL="0" indent="0">
              <a:buNone/>
            </a:pPr>
            <a:r>
              <a:rPr lang="en-US" dirty="0" smtClean="0"/>
              <a:t>All computer </a:t>
            </a:r>
            <a:r>
              <a:rPr lang="en-US" dirty="0" err="1" smtClean="0"/>
              <a:t>programs,are</a:t>
            </a:r>
            <a:r>
              <a:rPr lang="en-US" dirty="0" smtClean="0"/>
              <a:t> written to operate on data. </a:t>
            </a:r>
          </a:p>
          <a:p>
            <a:pPr marL="0" indent="0">
              <a:buNone/>
            </a:pPr>
            <a:r>
              <a:rPr lang="en-US" dirty="0" smtClean="0"/>
              <a:t>For example: </a:t>
            </a:r>
          </a:p>
          <a:p>
            <a:pPr marL="0" indent="0">
              <a:buNone/>
            </a:pPr>
            <a:r>
              <a:rPr lang="en-US" dirty="0" smtClean="0"/>
              <a:t>The data for an action game might be keys pressed or the position of the cursor when the mouse is clicked.</a:t>
            </a:r>
          </a:p>
          <a:p>
            <a:pPr marL="0" indent="0">
              <a:buNone/>
            </a:pPr>
            <a:r>
              <a:rPr lang="en-US" dirty="0" smtClean="0"/>
              <a:t>The data for a word processing program are the keys pressed while you are typing a document. </a:t>
            </a:r>
          </a:p>
          <a:p>
            <a:pPr marL="0" indent="0">
              <a:buNone/>
            </a:pPr>
            <a:r>
              <a:rPr lang="en-US" dirty="0" smtClean="0"/>
              <a:t>The data for an accounting program would include, among other things, expenses and income. </a:t>
            </a:r>
          </a:p>
          <a:p>
            <a:pPr marL="0" indent="0">
              <a:buNone/>
            </a:pPr>
            <a:r>
              <a:rPr lang="en-US" dirty="0" smtClean="0"/>
              <a:t>The data for a program that teaches Spanish could be an English word that you type in response to a question</a:t>
            </a:r>
            <a:endParaRPr lang="en-US" dirty="0"/>
          </a:p>
        </p:txBody>
      </p:sp>
    </p:spTree>
    <p:extLst>
      <p:ext uri="{BB962C8B-B14F-4D97-AF65-F5344CB8AC3E}">
        <p14:creationId xmlns:p14="http://schemas.microsoft.com/office/powerpoint/2010/main" val="304487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757</TotalTime>
  <Words>4682</Words>
  <Application>Microsoft Office PowerPoint</Application>
  <PresentationFormat>Widescreen</PresentationFormat>
  <Paragraphs>419</Paragraphs>
  <Slides>63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63</vt:i4>
      </vt:variant>
    </vt:vector>
  </HeadingPairs>
  <TitlesOfParts>
    <vt:vector size="68" baseType="lpstr">
      <vt:lpstr>Arial</vt:lpstr>
      <vt:lpstr>Calibri</vt:lpstr>
      <vt:lpstr>Calibri Light</vt:lpstr>
      <vt:lpstr>Consolas</vt:lpstr>
      <vt:lpstr>Office Theme</vt:lpstr>
      <vt:lpstr>PowerPoint Presentation</vt:lpstr>
      <vt:lpstr>How a Computer Solves a Problem </vt:lpstr>
      <vt:lpstr>Define the Problem</vt:lpstr>
      <vt:lpstr>Analyze the Problem</vt:lpstr>
      <vt:lpstr>Develop an Algorithm to Solve the Problem </vt:lpstr>
      <vt:lpstr>Develop an Algorithm to Solve the Problem </vt:lpstr>
      <vt:lpstr>Develop an Algorithm to Solve the Problem </vt:lpstr>
      <vt:lpstr>Develop an Algorithm to Solve the Problem </vt:lpstr>
      <vt:lpstr>Data and Variables </vt:lpstr>
      <vt:lpstr>Data and Variables ,Memory</vt:lpstr>
      <vt:lpstr>Data and Variables , Memory</vt:lpstr>
      <vt:lpstr>Data and Variables , Memory</vt:lpstr>
      <vt:lpstr>. Important points to remember are</vt:lpstr>
      <vt:lpstr>Develop the Algorithm </vt:lpstr>
      <vt:lpstr>Test</vt:lpstr>
      <vt:lpstr>Write the Program for the Algorithm</vt:lpstr>
      <vt:lpstr>Write the Program for the Algorithm</vt:lpstr>
      <vt:lpstr>PowerPoint Presentation</vt:lpstr>
      <vt:lpstr>First Julia Program</vt:lpstr>
      <vt:lpstr>First Julia Program</vt:lpstr>
      <vt:lpstr>First Julia Program</vt:lpstr>
      <vt:lpstr>Data Types</vt:lpstr>
      <vt:lpstr>Data Types</vt:lpstr>
      <vt:lpstr>Data Types</vt:lpstr>
      <vt:lpstr>Data Types</vt:lpstr>
      <vt:lpstr>PowerPoint Presentation</vt:lpstr>
      <vt:lpstr>Characters</vt:lpstr>
      <vt:lpstr>Characters are the basic building blocks used in writing programs.</vt:lpstr>
      <vt:lpstr>ASCII</vt:lpstr>
      <vt:lpstr>Welcome to Julia Programming</vt:lpstr>
      <vt:lpstr>A Program With Input</vt:lpstr>
      <vt:lpstr>A Program With Input</vt:lpstr>
      <vt:lpstr>name = readline()</vt:lpstr>
      <vt:lpstr>println()</vt:lpstr>
      <vt:lpstr>println()</vt:lpstr>
      <vt:lpstr>P2</vt:lpstr>
      <vt:lpstr>PowerPoint Presentation</vt:lpstr>
      <vt:lpstr>Writing Output with print/println </vt:lpstr>
      <vt:lpstr>Writing Output with print/println </vt:lpstr>
      <vt:lpstr>The Newline Character, \n (backslash n) </vt:lpstr>
      <vt:lpstr>println() </vt:lpstr>
      <vt:lpstr>Escape Sequences</vt:lpstr>
      <vt:lpstr>Escape Sequences</vt:lpstr>
      <vt:lpstr>Escape Sequences</vt:lpstr>
      <vt:lpstr>Escape Sequences</vt:lpstr>
      <vt:lpstr>Optional: Julia </vt:lpstr>
      <vt:lpstr>Optional: Julia </vt:lpstr>
      <vt:lpstr>Print the Value of a Variable</vt:lpstr>
      <vt:lpstr>Print the Value of a Variable</vt:lpstr>
      <vt:lpstr>PowerPoint Presentation</vt:lpstr>
      <vt:lpstr>Julia Tokens </vt:lpstr>
      <vt:lpstr>Reserved Words</vt:lpstr>
      <vt:lpstr>Reserved Words</vt:lpstr>
      <vt:lpstr>Identifiers</vt:lpstr>
      <vt:lpstr>Identifiers: Valid Examples</vt:lpstr>
      <vt:lpstr>Identifiers: Invalid Examples</vt:lpstr>
      <vt:lpstr>How to Read Integers</vt:lpstr>
      <vt:lpstr>How to Read Integers</vt:lpstr>
      <vt:lpstr>parse</vt:lpstr>
      <vt:lpstr>PowerPoint Presentation</vt:lpstr>
      <vt:lpstr>How to Read Floating-Point Numbers</vt:lpstr>
      <vt:lpstr>An integer expression can be written using the following arithmetic operators (among others):</vt:lpstr>
      <vt:lpstr>Precedence of Operators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Julia</dc:title>
  <dc:creator>agorur</dc:creator>
  <cp:lastModifiedBy>agorur</cp:lastModifiedBy>
  <cp:revision>38</cp:revision>
  <dcterms:created xsi:type="dcterms:W3CDTF">2022-03-01T21:57:18Z</dcterms:created>
  <dcterms:modified xsi:type="dcterms:W3CDTF">2022-03-02T10:34:43Z</dcterms:modified>
</cp:coreProperties>
</file>