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9" r:id="rId4"/>
    <p:sldId id="260" r:id="rId5"/>
    <p:sldId id="262" r:id="rId6"/>
    <p:sldId id="263" r:id="rId7"/>
    <p:sldId id="264" r:id="rId8"/>
    <p:sldId id="265" r:id="rId9"/>
    <p:sldId id="267" r:id="rId10"/>
    <p:sldId id="268" r:id="rId11"/>
    <p:sldId id="269" r:id="rId12"/>
    <p:sldId id="271" r:id="rId13"/>
    <p:sldId id="272" r:id="rId14"/>
    <p:sldId id="273" r:id="rId15"/>
    <p:sldId id="274" r:id="rId16"/>
    <p:sldId id="275" r:id="rId17"/>
    <p:sldId id="276" r:id="rId18"/>
    <p:sldId id="278" r:id="rId19"/>
    <p:sldId id="279" r:id="rId20"/>
    <p:sldId id="294" r:id="rId21"/>
    <p:sldId id="281" r:id="rId22"/>
    <p:sldId id="282" r:id="rId23"/>
    <p:sldId id="283" r:id="rId24"/>
    <p:sldId id="284" r:id="rId25"/>
    <p:sldId id="285" r:id="rId26"/>
    <p:sldId id="286" r:id="rId27"/>
    <p:sldId id="287" r:id="rId28"/>
    <p:sldId id="288" r:id="rId29"/>
    <p:sldId id="289"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C3AF-4A3F-4E3B-892D-34BF8E2A715A}"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EF0AF-30CD-401B-BE93-24DBBC724F26}" type="slidenum">
              <a:rPr lang="en-US" smtClean="0"/>
              <a:t>‹#›</a:t>
            </a:fld>
            <a:endParaRPr lang="en-US"/>
          </a:p>
        </p:txBody>
      </p:sp>
    </p:spTree>
    <p:extLst>
      <p:ext uri="{BB962C8B-B14F-4D97-AF65-F5344CB8AC3E}">
        <p14:creationId xmlns:p14="http://schemas.microsoft.com/office/powerpoint/2010/main" val="222324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Some parting thoughts...Computers are really dumb. They can only do what we tell them to.</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F45DF1-1184-402E-A32E-B118D3903BB2}" type="slidenum">
              <a:rPr lang="en-US" altLang="en-US"/>
              <a:pPr eaLnBrk="1" hangingPunct="1"/>
              <a:t>2</a:t>
            </a:fld>
            <a:endParaRPr lang="en-US" altLang="en-US"/>
          </a:p>
        </p:txBody>
      </p:sp>
    </p:spTree>
    <p:extLst>
      <p:ext uri="{BB962C8B-B14F-4D97-AF65-F5344CB8AC3E}">
        <p14:creationId xmlns:p14="http://schemas.microsoft.com/office/powerpoint/2010/main" val="27323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If we look more closely, we’ll see that exceptions are handled. If you don’t have quick oats on hand, you can use old-fashioned oats and know that the recipe will turn out okay.</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CB8808-6DA5-473D-BD1E-179DBFB746D2}" type="slidenum">
              <a:rPr lang="en-US" altLang="en-US"/>
              <a:pPr eaLnBrk="1" hangingPunct="1"/>
              <a:t>14</a:t>
            </a:fld>
            <a:endParaRPr lang="en-US" altLang="en-US"/>
          </a:p>
        </p:txBody>
      </p:sp>
    </p:spTree>
    <p:extLst>
      <p:ext uri="{BB962C8B-B14F-4D97-AF65-F5344CB8AC3E}">
        <p14:creationId xmlns:p14="http://schemas.microsoft.com/office/powerpoint/2010/main" val="425981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Note that recipes always have a stopping point somewhere in the steps of the procedure. "Bake 50-60 minutes or until wooden pick inserted in center comes out clean." This direction also handles exceptions. The oven in Step 1 was heated to 350 de. F. but what if your oven is hotter or colder than the test oven? What if you are in the Rocky Mountains or Sea Level? Any of these exceptions is handled with "Bake 50-60 minutes or until wooden pick inserted in center comes out clean." It makes all of these circumstances unimportant. It takes care of all these various circumstances by letting you know that the cake is done when the wooden pick comes out clean.</a:t>
            </a:r>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r>
              <a:rPr lang="en-US" altLang="en-US" smtClean="0"/>
              <a:t>Now we’ll look at how what we’ve just looked at is formalized into the Five Essential Properties of an Algorithm.</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E6010A-E39D-4B94-B861-D4B2E602C2E5}" type="slidenum">
              <a:rPr lang="en-US" altLang="en-US"/>
              <a:pPr eaLnBrk="1" hangingPunct="1"/>
              <a:t>15</a:t>
            </a:fld>
            <a:endParaRPr lang="en-US" altLang="en-US"/>
          </a:p>
        </p:txBody>
      </p:sp>
    </p:spTree>
    <p:extLst>
      <p:ext uri="{BB962C8B-B14F-4D97-AF65-F5344CB8AC3E}">
        <p14:creationId xmlns:p14="http://schemas.microsoft.com/office/powerpoint/2010/main" val="423755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First, we specify inputs and outputs. Think of an algorithm as a black box. Inputs go into the black box. Output comes out. In the black box, all the processing magic takes place. </a:t>
            </a:r>
          </a:p>
          <a:p>
            <a:pPr>
              <a:spcBef>
                <a:spcPct val="0"/>
              </a:spcBef>
            </a:pPr>
            <a:endParaRPr lang="en-US" altLang="en-US" smtClean="0"/>
          </a:p>
          <a:p>
            <a:pPr>
              <a:spcBef>
                <a:spcPct val="0"/>
              </a:spcBef>
            </a:pPr>
            <a:r>
              <a:rPr lang="en-US" altLang="en-US" smtClean="0"/>
              <a:t>In a recipe the inputs are the ingredients, specified exactly: 1¼ cups boiling water, 1 tsp. vanilla extract, etc. The output is the yield: 12 servings. </a:t>
            </a:r>
          </a:p>
          <a:p>
            <a:pPr>
              <a:spcBef>
                <a:spcPct val="0"/>
              </a:spcBef>
            </a:pPr>
            <a:endParaRPr lang="en-US" altLang="en-US" smtClean="0"/>
          </a:p>
          <a:p>
            <a:pPr>
              <a:spcBef>
                <a:spcPct val="0"/>
              </a:spcBef>
            </a:pPr>
            <a:r>
              <a:rPr lang="en-US" altLang="en-US" smtClean="0"/>
              <a:t>In the next module, we’ll learn about data types that are used in computer programs.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E791AA-70CC-4E42-BDE7-7C0DBC2DAB3E}" type="slidenum">
              <a:rPr lang="en-US" altLang="en-US"/>
              <a:pPr eaLnBrk="1" hangingPunct="1"/>
              <a:t>16</a:t>
            </a:fld>
            <a:endParaRPr lang="en-US" altLang="en-US"/>
          </a:p>
        </p:txBody>
      </p:sp>
    </p:spTree>
    <p:extLst>
      <p:ext uri="{BB962C8B-B14F-4D97-AF65-F5344CB8AC3E}">
        <p14:creationId xmlns:p14="http://schemas.microsoft.com/office/powerpoint/2010/main" val="181958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What happens inside the black box, the steps, is covered by the next three properties. Definiteness specifies the sequence of events with details, and how to handle exceptions---”Bake for 50-60 minutes or until wooden pick inserted in center comes out clean.”</a:t>
            </a:r>
          </a:p>
          <a:p>
            <a:pPr>
              <a:spcBef>
                <a:spcPct val="0"/>
              </a:spcBef>
            </a:pPr>
            <a:endParaRPr lang="en-US" altLang="en-US" smtClean="0"/>
          </a:p>
          <a:p>
            <a:pPr>
              <a:spcBef>
                <a:spcPct val="0"/>
              </a:spcBef>
            </a:pPr>
            <a:r>
              <a:rPr lang="en-US" altLang="en-US" smtClean="0"/>
              <a:t>Effectiveness makes sure that each step is doable. You don’t see recipes calling for cream instead of butter and then giving steps for clabbering it into butter in modern recipes for city kitchens. When you give driving directions, you don’t say in downtown Seattle, head West on Pine until you reach Olympic National Park. There’s a slight gap in those directions unless you are driving a duck that can go from land to sea to land again.</a:t>
            </a:r>
          </a:p>
          <a:p>
            <a:pPr>
              <a:spcBef>
                <a:spcPct val="0"/>
              </a:spcBef>
            </a:pPr>
            <a:endParaRPr lang="en-US" altLang="en-US" smtClean="0"/>
          </a:p>
          <a:p>
            <a:pPr>
              <a:spcBef>
                <a:spcPct val="0"/>
              </a:spcBef>
            </a:pPr>
            <a:r>
              <a:rPr lang="en-US" altLang="en-US" smtClean="0"/>
              <a:t>The fifth essential property is finiteness. Finiteness being the opposite of infinity. You have to say when to stop. You don’t keep baking a cake forever unless the intended yield is charcoal! If so, you’d better include steps for a fire extinguisher as well!</a:t>
            </a:r>
          </a:p>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C8377-4235-489B-8643-B77743884F1D}" type="slidenum">
              <a:rPr lang="en-US" altLang="en-US"/>
              <a:pPr eaLnBrk="1" hangingPunct="1"/>
              <a:t>17</a:t>
            </a:fld>
            <a:endParaRPr lang="en-US" altLang="en-US"/>
          </a:p>
        </p:txBody>
      </p:sp>
    </p:spTree>
    <p:extLst>
      <p:ext uri="{BB962C8B-B14F-4D97-AF65-F5344CB8AC3E}">
        <p14:creationId xmlns:p14="http://schemas.microsoft.com/office/powerpoint/2010/main" val="235467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 addition, context matters. If the proper context isn’t considered the algorithm may fail. If you tell a program to sort names by last name, that sequence of instructions will work correctly in Western countries but in some Asian countries the list may end up sorted by given name instead of family name because names are listed in the opposite order with given name last and family name first. </a:t>
            </a:r>
          </a:p>
          <a:p>
            <a:pPr>
              <a:spcBef>
                <a:spcPct val="0"/>
              </a:spcBef>
            </a:pPr>
            <a:endParaRPr lang="en-US" altLang="en-US" smtClean="0"/>
          </a:p>
          <a:p>
            <a:pPr>
              <a:spcBef>
                <a:spcPct val="0"/>
              </a:spcBef>
            </a:pPr>
            <a:r>
              <a:rPr lang="en-US" altLang="en-US" smtClean="0"/>
              <a:t>If you tell an ATM to dispense two $20 bills, that’s okay in the U.S. but may cause a few problem in the UE!! If you give the directions on the ATM only in English, that may be a problem in Quebec or Madrid or Sao Paolo.</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420A1C-6BDC-40FF-B93A-FD92CB4D441A}" type="slidenum">
              <a:rPr lang="en-US" altLang="en-US"/>
              <a:pPr eaLnBrk="1" hangingPunct="1"/>
              <a:t>18</a:t>
            </a:fld>
            <a:endParaRPr lang="en-US" altLang="en-US"/>
          </a:p>
        </p:txBody>
      </p:sp>
    </p:spTree>
    <p:extLst>
      <p:ext uri="{BB962C8B-B14F-4D97-AF65-F5344CB8AC3E}">
        <p14:creationId xmlns:p14="http://schemas.microsoft.com/office/powerpoint/2010/main" val="419283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If you give driving directions, and say turn right at the corner, if you haven’t specified from which direction you are approaching the corner, “We have a problem, Houston!” The direction you’re traveling makes a difference when you get to that corner!</a:t>
            </a:r>
            <a:br>
              <a:rPr lang="en-US" altLang="en-US" smtClean="0"/>
            </a:b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8BFD61-A258-4773-B0B8-2E122800CF65}" type="slidenum">
              <a:rPr lang="en-US" altLang="en-US"/>
              <a:pPr eaLnBrk="1" hangingPunct="1"/>
              <a:t>19</a:t>
            </a:fld>
            <a:endParaRPr lang="en-US" altLang="en-US"/>
          </a:p>
        </p:txBody>
      </p:sp>
    </p:spTree>
    <p:extLst>
      <p:ext uri="{BB962C8B-B14F-4D97-AF65-F5344CB8AC3E}">
        <p14:creationId xmlns:p14="http://schemas.microsoft.com/office/powerpoint/2010/main" val="247603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 modern electric oven or a</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5E8B3E-D500-4F9C-ACAD-397DA4F4EEFF}" type="slidenum">
              <a:rPr lang="en-US" altLang="en-US"/>
              <a:pPr eaLnBrk="1" hangingPunct="1"/>
              <a:t>21</a:t>
            </a:fld>
            <a:endParaRPr lang="en-US" altLang="en-US"/>
          </a:p>
        </p:txBody>
      </p:sp>
    </p:spTree>
    <p:extLst>
      <p:ext uri="{BB962C8B-B14F-4D97-AF65-F5344CB8AC3E}">
        <p14:creationId xmlns:p14="http://schemas.microsoft.com/office/powerpoint/2010/main" val="7077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brick bake oven like the bread-baking ovens in France.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2437AA-DC4E-4041-AFE3-8A5A5C54D8A9}" type="slidenum">
              <a:rPr lang="en-US" altLang="en-US"/>
              <a:pPr eaLnBrk="1" hangingPunct="1"/>
              <a:t>22</a:t>
            </a:fld>
            <a:endParaRPr lang="en-US" altLang="en-US"/>
          </a:p>
        </p:txBody>
      </p:sp>
    </p:spTree>
    <p:extLst>
      <p:ext uri="{BB962C8B-B14F-4D97-AF65-F5344CB8AC3E}">
        <p14:creationId xmlns:p14="http://schemas.microsoft.com/office/powerpoint/2010/main" val="2927306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Or a countertop bread machine like this one.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295F10-E004-4F46-AC8E-4E9DD3506373}" type="slidenum">
              <a:rPr lang="en-US" altLang="en-US"/>
              <a:pPr eaLnBrk="1" hangingPunct="1"/>
              <a:t>23</a:t>
            </a:fld>
            <a:endParaRPr lang="en-US" altLang="en-US"/>
          </a:p>
        </p:txBody>
      </p:sp>
    </p:spTree>
    <p:extLst>
      <p:ext uri="{BB962C8B-B14F-4D97-AF65-F5344CB8AC3E}">
        <p14:creationId xmlns:p14="http://schemas.microsoft.com/office/powerpoint/2010/main" val="207946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Context is the main difference between programs and algorithms. A program has been written specifically for a particular computer software program, such as JavaScript or C#. For a cash machine, it would be written as well for a particular human language—American English or Canadian French or both—and  currency—U.S. dollars or Canadian dollars or euros.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9534DE-45CE-4968-BF89-49919B5ED8A8}" type="slidenum">
              <a:rPr lang="en-US" altLang="en-US"/>
              <a:pPr eaLnBrk="1" hangingPunct="1"/>
              <a:t>24</a:t>
            </a:fld>
            <a:endParaRPr lang="en-US" altLang="en-US"/>
          </a:p>
        </p:txBody>
      </p:sp>
    </p:spTree>
    <p:extLst>
      <p:ext uri="{BB962C8B-B14F-4D97-AF65-F5344CB8AC3E}">
        <p14:creationId xmlns:p14="http://schemas.microsoft.com/office/powerpoint/2010/main" val="374960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Algorithms occur in many area of our lives outside the realm of computer programs. The most common description of an algorithm is a set of step-by-step directions that you give to someone else or publish in some way so that they can achieve the desired result. </a:t>
            </a:r>
          </a:p>
          <a:p>
            <a:pPr>
              <a:spcBef>
                <a:spcPct val="0"/>
              </a:spcBef>
            </a:pPr>
            <a:endParaRPr lang="en-US" altLang="en-US" smtClean="0"/>
          </a:p>
          <a:p>
            <a:pPr>
              <a:spcBef>
                <a:spcPct val="0"/>
              </a:spcBef>
            </a:pPr>
            <a:r>
              <a:rPr lang="en-US" altLang="en-US" smtClean="0"/>
              <a:t>A receipt is a common algorithm. In a recipe you may repeat a step over and over. For instance, giving directions for peeling a single carrot and then slicing it until all the carrots are peeled and sliced. You may have logical branches. For instance, if the tomatoes have dark spots, dig them out with a knife and throw them away. If the tomatoes do not have dark spot, continue on to the next step. </a:t>
            </a:r>
          </a:p>
          <a:p>
            <a:pPr>
              <a:spcBef>
                <a:spcPct val="0"/>
              </a:spcBef>
            </a:pPr>
            <a:endParaRPr lang="en-US" altLang="en-US" smtClean="0"/>
          </a:p>
          <a:p>
            <a:pPr>
              <a:spcBef>
                <a:spcPct val="0"/>
              </a:spcBef>
            </a:pPr>
            <a:r>
              <a:rPr lang="en-US" altLang="en-US" smtClean="0"/>
              <a:t>Repetition and logical branches are some of the common concepts of computer programs as well. In the next module, we’ll start our exploration of the concepts common to all computer programs. For this module, we’ll focus on algorithmic thinking.</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F573C2-5484-46B2-8B8D-DBC90FF98907}" type="slidenum">
              <a:rPr lang="en-US" altLang="en-US"/>
              <a:pPr eaLnBrk="1" hangingPunct="1"/>
              <a:t>5</a:t>
            </a:fld>
            <a:endParaRPr lang="en-US" altLang="en-US"/>
          </a:p>
        </p:txBody>
      </p:sp>
    </p:spTree>
    <p:extLst>
      <p:ext uri="{BB962C8B-B14F-4D97-AF65-F5344CB8AC3E}">
        <p14:creationId xmlns:p14="http://schemas.microsoft.com/office/powerpoint/2010/main" val="23955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those are the five essential properties of an algorithm. Now we’ll look at them in terms of another recipe, making a salad. Get out a piece of paper and jot down each property. Pause the slides as you take time to consider and write the details for that property.</a:t>
            </a:r>
          </a:p>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653745-D1CF-47FB-964C-3341846643E7}" type="slidenum">
              <a:rPr lang="en-US" altLang="en-US"/>
              <a:pPr eaLnBrk="1" hangingPunct="1"/>
              <a:t>25</a:t>
            </a:fld>
            <a:endParaRPr lang="en-US" altLang="en-US"/>
          </a:p>
        </p:txBody>
      </p:sp>
    </p:spTree>
    <p:extLst>
      <p:ext uri="{BB962C8B-B14F-4D97-AF65-F5344CB8AC3E}">
        <p14:creationId xmlns:p14="http://schemas.microsoft.com/office/powerpoint/2010/main" val="265919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List all the ingredients and their quantities for the specified input.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020685-E5A0-4EE2-85D4-CB5F4505FA47}" type="slidenum">
              <a:rPr lang="en-US" altLang="en-US"/>
              <a:pPr eaLnBrk="1" hangingPunct="1"/>
              <a:t>26</a:t>
            </a:fld>
            <a:endParaRPr lang="en-US" altLang="en-US"/>
          </a:p>
        </p:txBody>
      </p:sp>
    </p:spTree>
    <p:extLst>
      <p:ext uri="{BB962C8B-B14F-4D97-AF65-F5344CB8AC3E}">
        <p14:creationId xmlns:p14="http://schemas.microsoft.com/office/powerpoint/2010/main" val="102332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Describe the specified output, or yield  in recipe speak.</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8BAA3A-98CA-4795-8708-EE8BFFAA7689}" type="slidenum">
              <a:rPr lang="en-US" altLang="en-US"/>
              <a:pPr eaLnBrk="1" hangingPunct="1"/>
              <a:t>27</a:t>
            </a:fld>
            <a:endParaRPr lang="en-US" altLang="en-US"/>
          </a:p>
        </p:txBody>
      </p:sp>
    </p:spTree>
    <p:extLst>
      <p:ext uri="{BB962C8B-B14F-4D97-AF65-F5344CB8AC3E}">
        <p14:creationId xmlns:p14="http://schemas.microsoft.com/office/powerpoint/2010/main" val="399806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Write out the steps, making sure you follow both definiteness and effectiveness. Recall that definiteness puts the steps in sequence, makes them precise, and handles any exceptions while effectiveness makes sure they are doable.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B98570-62E4-4228-8670-9CFF00779CC3}" type="slidenum">
              <a:rPr lang="en-US" altLang="en-US"/>
              <a:pPr eaLnBrk="1" hangingPunct="1"/>
              <a:t>28</a:t>
            </a:fld>
            <a:endParaRPr lang="en-US" altLang="en-US"/>
          </a:p>
        </p:txBody>
      </p:sp>
    </p:spTree>
    <p:extLst>
      <p:ext uri="{BB962C8B-B14F-4D97-AF65-F5344CB8AC3E}">
        <p14:creationId xmlns:p14="http://schemas.microsoft.com/office/powerpoint/2010/main" val="1631581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Write out the final step that makes sure the process ends. What is the final step?</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CA952E-F6E2-4DF9-9F07-9476AC440780}" type="slidenum">
              <a:rPr lang="en-US" altLang="en-US"/>
              <a:pPr eaLnBrk="1" hangingPunct="1"/>
              <a:t>29</a:t>
            </a:fld>
            <a:endParaRPr lang="en-US" altLang="en-US"/>
          </a:p>
        </p:txBody>
      </p:sp>
    </p:spTree>
    <p:extLst>
      <p:ext uri="{BB962C8B-B14F-4D97-AF65-F5344CB8AC3E}">
        <p14:creationId xmlns:p14="http://schemas.microsoft.com/office/powerpoint/2010/main" val="165863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Common algorithms in our daily lives include giving directions for driving somewhere, baking a chocolate cake, sewing doll clothes, knitting a scarf, building a futon frame, or adding RAM to your computer.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035F13-8863-488C-B9B7-894A90B3DB0F}" type="slidenum">
              <a:rPr lang="en-US" altLang="en-US"/>
              <a:pPr eaLnBrk="1" hangingPunct="1"/>
              <a:t>6</a:t>
            </a:fld>
            <a:endParaRPr lang="en-US" altLang="en-US"/>
          </a:p>
        </p:txBody>
      </p:sp>
    </p:spTree>
    <p:extLst>
      <p:ext uri="{BB962C8B-B14F-4D97-AF65-F5344CB8AC3E}">
        <p14:creationId xmlns:p14="http://schemas.microsoft.com/office/powerpoint/2010/main" val="326259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Each algorithm solves a problem or answers a question. Each set of directions can be repeated with the same, or similar, results, depending on how well it’s written. We’ll look at some of the difficulties and some of the rules and guidelines for writing a good algorithm.</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B903C0-6C18-4F2F-AFCD-2EDB031112E8}" type="slidenum">
              <a:rPr lang="en-US" altLang="en-US"/>
              <a:pPr eaLnBrk="1" hangingPunct="1"/>
              <a:t>7</a:t>
            </a:fld>
            <a:endParaRPr lang="en-US" altLang="en-US"/>
          </a:p>
        </p:txBody>
      </p:sp>
    </p:spTree>
    <p:extLst>
      <p:ext uri="{BB962C8B-B14F-4D97-AF65-F5344CB8AC3E}">
        <p14:creationId xmlns:p14="http://schemas.microsoft.com/office/powerpoint/2010/main" val="388717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When we create an algorith, either written or oral, we always consider our audience. We give different driving directions to someone who is driving to North Seattle from Kent or Tacoma or Boise than to someone living in the dorms on campus. We given different directions in a recipe to a new cook than to Aunt Martha who’s been baking for 40 years. When you surf for directions on how to add RAM to your laptop, the directions usually assume that you’re already fairly technically competent but not as knowledgeable as assumed for someone who is replacing their system’s motherboard.</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C1EEFE-FC4D-4216-A653-E4A3BABF44BC}" type="slidenum">
              <a:rPr lang="en-US" altLang="en-US"/>
              <a:pPr eaLnBrk="1" hangingPunct="1"/>
              <a:t>9</a:t>
            </a:fld>
            <a:endParaRPr lang="en-US" altLang="en-US"/>
          </a:p>
        </p:txBody>
      </p:sp>
    </p:spTree>
    <p:extLst>
      <p:ext uri="{BB962C8B-B14F-4D97-AF65-F5344CB8AC3E}">
        <p14:creationId xmlns:p14="http://schemas.microsoft.com/office/powerpoint/2010/main" val="168396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Let's look at language in algorithms. People speak in what we call natural language. We may give our phone number to someone as 2-oh-6-543-43-oh-4 or we may say 2-zero-6-543-43-zero-4. Whoever you're talking to understands.</a:t>
            </a:r>
          </a:p>
          <a:p>
            <a:pPr>
              <a:spcBef>
                <a:spcPct val="0"/>
              </a:spcBef>
            </a:pPr>
            <a:endParaRPr lang="en-US" altLang="en-US" smtClean="0"/>
          </a:p>
          <a:p>
            <a:pPr>
              <a:spcBef>
                <a:spcPct val="0"/>
              </a:spcBef>
            </a:pPr>
            <a:r>
              <a:rPr lang="en-US" altLang="en-US" smtClean="0"/>
              <a:t>If you said it the same way to a computer that could understand spoken language, the computer might understand "oh" and "zero" but if the programmer stated that the phone number field contains only numbers. However, if the "oh" was in the email address field, where both numbers and letters are allowed, the computer would not understand.</a:t>
            </a:r>
          </a:p>
          <a:p>
            <a:pPr>
              <a:spcBef>
                <a:spcPct val="0"/>
              </a:spcBef>
            </a:pPr>
            <a:endParaRPr lang="en-US" altLang="en-US" smtClean="0"/>
          </a:p>
          <a:p>
            <a:pPr>
              <a:spcBef>
                <a:spcPct val="0"/>
              </a:spcBef>
            </a:pPr>
            <a:r>
              <a:rPr lang="en-US" altLang="en-US" smtClean="0"/>
              <a:t>So you can see that ambiguity of this type in fine in natural languages but that computer languages must be defined much more precisely. Each word in a computer language, even if it looks like English, has a much narrower, more precise meaning that the computer understands.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5A60BB-AD4D-450F-AC7B-C4FE321EAA8D}" type="slidenum">
              <a:rPr lang="en-US" altLang="en-US"/>
              <a:pPr eaLnBrk="1" hangingPunct="1"/>
              <a:t>10</a:t>
            </a:fld>
            <a:endParaRPr lang="en-US" altLang="en-US"/>
          </a:p>
        </p:txBody>
      </p:sp>
    </p:spTree>
    <p:extLst>
      <p:ext uri="{BB962C8B-B14F-4D97-AF65-F5344CB8AC3E}">
        <p14:creationId xmlns:p14="http://schemas.microsoft.com/office/powerpoint/2010/main" val="280686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Let’s look next at how algorithms are organized by considering a recipe. It has a title.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56D06-89AD-4FC9-B603-0CC4C3BB8FF2}" type="slidenum">
              <a:rPr lang="en-US" altLang="en-US"/>
              <a:pPr eaLnBrk="1" hangingPunct="1"/>
              <a:t>11</a:t>
            </a:fld>
            <a:endParaRPr lang="en-US" altLang="en-US"/>
          </a:p>
        </p:txBody>
      </p:sp>
    </p:spTree>
    <p:extLst>
      <p:ext uri="{BB962C8B-B14F-4D97-AF65-F5344CB8AC3E}">
        <p14:creationId xmlns:p14="http://schemas.microsoft.com/office/powerpoint/2010/main" val="204202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Steps to follow….</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643D6B-47AF-423E-BFAB-400FAC00B485}" type="slidenum">
              <a:rPr lang="en-US" altLang="en-US"/>
              <a:pPr eaLnBrk="1" hangingPunct="1"/>
              <a:t>12</a:t>
            </a:fld>
            <a:endParaRPr lang="en-US" altLang="en-US"/>
          </a:p>
        </p:txBody>
      </p:sp>
    </p:spTree>
    <p:extLst>
      <p:ext uri="{BB962C8B-B14F-4D97-AF65-F5344CB8AC3E}">
        <p14:creationId xmlns:p14="http://schemas.microsoft.com/office/powerpoint/2010/main" val="348967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Yield, that is how many servings the recipe will make when you’re done.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535F71-0E61-4BEA-B88B-F0D9D0CE7B74}" type="slidenum">
              <a:rPr lang="en-US" altLang="en-US"/>
              <a:pPr eaLnBrk="1" hangingPunct="1"/>
              <a:t>13</a:t>
            </a:fld>
            <a:endParaRPr lang="en-US" altLang="en-US"/>
          </a:p>
        </p:txBody>
      </p:sp>
    </p:spTree>
    <p:extLst>
      <p:ext uri="{BB962C8B-B14F-4D97-AF65-F5344CB8AC3E}">
        <p14:creationId xmlns:p14="http://schemas.microsoft.com/office/powerpoint/2010/main" val="141716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F2E4E-DF89-46E4-BB0F-D475F1A5097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282417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F2E4E-DF89-46E4-BB0F-D475F1A5097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300963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F2E4E-DF89-46E4-BB0F-D475F1A5097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276496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F2E4E-DF89-46E4-BB0F-D475F1A5097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147490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AF2E4E-DF89-46E4-BB0F-D475F1A50976}"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222981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F2E4E-DF89-46E4-BB0F-D475F1A50976}"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29838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F2E4E-DF89-46E4-BB0F-D475F1A50976}"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124202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F2E4E-DF89-46E4-BB0F-D475F1A50976}"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48010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F2E4E-DF89-46E4-BB0F-D475F1A50976}"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44580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AF2E4E-DF89-46E4-BB0F-D475F1A50976}"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45612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AF2E4E-DF89-46E4-BB0F-D475F1A50976}"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2A76B-A2C0-4E21-805E-5CAD497DD563}" type="slidenum">
              <a:rPr lang="en-US" smtClean="0"/>
              <a:t>‹#›</a:t>
            </a:fld>
            <a:endParaRPr lang="en-US"/>
          </a:p>
        </p:txBody>
      </p:sp>
    </p:spTree>
    <p:extLst>
      <p:ext uri="{BB962C8B-B14F-4D97-AF65-F5344CB8AC3E}">
        <p14:creationId xmlns:p14="http://schemas.microsoft.com/office/powerpoint/2010/main" val="173761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F2E4E-DF89-46E4-BB0F-D475F1A50976}" type="datetimeFigureOut">
              <a:rPr lang="en-US" smtClean="0"/>
              <a:t>2/24/2022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2A76B-A2C0-4E21-805E-5CAD497DD563}" type="slidenum">
              <a:rPr lang="en-US" smtClean="0"/>
              <a:t>‹#›</a:t>
            </a:fld>
            <a:endParaRPr lang="en-US"/>
          </a:p>
        </p:txBody>
      </p:sp>
    </p:spTree>
    <p:extLst>
      <p:ext uri="{BB962C8B-B14F-4D97-AF65-F5344CB8AC3E}">
        <p14:creationId xmlns:p14="http://schemas.microsoft.com/office/powerpoint/2010/main" val="174935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xnfFS1kl0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www.computeruser.com/resources/dictionary/noframes/index.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jVMsHHFJX6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681" y="1122363"/>
            <a:ext cx="10206681" cy="2387600"/>
          </a:xfrm>
        </p:spPr>
        <p:txBody>
          <a:bodyPr/>
          <a:lstStyle/>
          <a:p>
            <a:r>
              <a:rPr lang="en-US" altLang="en-US" b="1" dirty="0" smtClean="0">
                <a:latin typeface="Times" panose="02020603050405020304" pitchFamily="18" charset="0"/>
              </a:rPr>
              <a:t>Algorithmic/Computational</a:t>
            </a:r>
            <a:r>
              <a:rPr lang="tr-TR" altLang="en-US" b="1" dirty="0" smtClean="0">
                <a:latin typeface="Times" panose="02020603050405020304" pitchFamily="18" charset="0"/>
              </a:rPr>
              <a:t> </a:t>
            </a:r>
            <a:r>
              <a:rPr lang="en-US" altLang="en-US" b="1" dirty="0" smtClean="0">
                <a:latin typeface="Times" panose="02020603050405020304" pitchFamily="18" charset="0"/>
              </a:rPr>
              <a:t> </a:t>
            </a:r>
            <a:r>
              <a:rPr lang="en-US" altLang="en-US" b="1" dirty="0">
                <a:latin typeface="Times" panose="02020603050405020304" pitchFamily="18" charset="0"/>
              </a:rPr>
              <a:t>Thinking</a:t>
            </a:r>
            <a:endParaRPr lang="en-US" dirty="0"/>
          </a:p>
        </p:txBody>
      </p:sp>
    </p:spTree>
    <p:extLst>
      <p:ext uri="{BB962C8B-B14F-4D97-AF65-F5344CB8AC3E}">
        <p14:creationId xmlns:p14="http://schemas.microsoft.com/office/powerpoint/2010/main" val="211949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Language in Algorithms</a:t>
            </a:r>
          </a:p>
        </p:txBody>
      </p:sp>
      <p:sp>
        <p:nvSpPr>
          <p:cNvPr id="24580" name="Rectangle 3"/>
          <p:cNvSpPr>
            <a:spLocks noGrp="1" noChangeArrowheads="1"/>
          </p:cNvSpPr>
          <p:nvPr>
            <p:ph type="body" idx="1"/>
          </p:nvPr>
        </p:nvSpPr>
        <p:spPr/>
        <p:txBody>
          <a:bodyPr>
            <a:normAutofit/>
          </a:bodyPr>
          <a:lstStyle/>
          <a:p>
            <a:pPr>
              <a:spcBef>
                <a:spcPct val="30000"/>
              </a:spcBef>
            </a:pPr>
            <a:r>
              <a:rPr lang="en-US" altLang="en-US" i="1" dirty="0" smtClean="0"/>
              <a:t>Natural </a:t>
            </a:r>
            <a:r>
              <a:rPr lang="en-US" altLang="en-US" i="1" dirty="0" smtClean="0"/>
              <a:t>language</a:t>
            </a:r>
            <a:r>
              <a:rPr lang="tr-TR" altLang="en-US" i="1" dirty="0" smtClean="0"/>
              <a:t> (</a:t>
            </a:r>
            <a:r>
              <a:rPr lang="en-US" altLang="en-US" dirty="0" smtClean="0"/>
              <a:t>People speak in what we call natural language</a:t>
            </a:r>
            <a:r>
              <a:rPr lang="tr-TR" altLang="en-US" dirty="0" smtClean="0"/>
              <a:t>)</a:t>
            </a:r>
            <a:endParaRPr lang="en-US" altLang="en-US" i="1" dirty="0" smtClean="0"/>
          </a:p>
          <a:p>
            <a:pPr lvl="1" eaLnBrk="1" hangingPunct="1">
              <a:lnSpc>
                <a:spcPct val="90000"/>
              </a:lnSpc>
              <a:spcBef>
                <a:spcPct val="30000"/>
              </a:spcBef>
            </a:pPr>
            <a:r>
              <a:rPr lang="en-US" altLang="en-US" dirty="0" smtClean="0"/>
              <a:t>For people, we use a natural language like English</a:t>
            </a:r>
          </a:p>
          <a:p>
            <a:pPr lvl="1">
              <a:spcBef>
                <a:spcPct val="30000"/>
              </a:spcBef>
            </a:pPr>
            <a:r>
              <a:rPr lang="en-US" altLang="en-US" dirty="0" smtClean="0"/>
              <a:t>Ambiguity is common in natural </a:t>
            </a:r>
            <a:r>
              <a:rPr lang="en-US" altLang="en-US" dirty="0" smtClean="0"/>
              <a:t>language</a:t>
            </a:r>
            <a:r>
              <a:rPr lang="tr-TR" altLang="en-US" dirty="0" smtClean="0"/>
              <a:t> (</a:t>
            </a:r>
            <a:r>
              <a:rPr lang="en-US" altLang="en-US" dirty="0" smtClean="0"/>
              <a:t>Each word in a computer language, even if it looks like English, has a much narrower, more precise meaning that the computer understands.</a:t>
            </a:r>
          </a:p>
          <a:p>
            <a:pPr lvl="1" eaLnBrk="1" hangingPunct="1">
              <a:lnSpc>
                <a:spcPct val="90000"/>
              </a:lnSpc>
              <a:spcBef>
                <a:spcPct val="30000"/>
              </a:spcBef>
            </a:pPr>
            <a:endParaRPr lang="en-US" altLang="en-US" dirty="0" smtClean="0"/>
          </a:p>
          <a:p>
            <a:pPr eaLnBrk="1" hangingPunct="1">
              <a:lnSpc>
                <a:spcPct val="90000"/>
              </a:lnSpc>
              <a:spcBef>
                <a:spcPct val="50000"/>
              </a:spcBef>
            </a:pPr>
            <a:r>
              <a:rPr lang="en-US" altLang="en-US" i="1" dirty="0" smtClean="0"/>
              <a:t>Programming Language</a:t>
            </a:r>
          </a:p>
          <a:p>
            <a:pPr lvl="1" eaLnBrk="1" hangingPunct="1">
              <a:lnSpc>
                <a:spcPct val="90000"/>
              </a:lnSpc>
              <a:spcBef>
                <a:spcPct val="30000"/>
              </a:spcBef>
            </a:pPr>
            <a:r>
              <a:rPr lang="en-US" altLang="en-US" dirty="0" smtClean="0"/>
              <a:t>Formal languages designed to express algorithms</a:t>
            </a:r>
          </a:p>
          <a:p>
            <a:pPr lvl="1" eaLnBrk="1" hangingPunct="1">
              <a:lnSpc>
                <a:spcPct val="90000"/>
              </a:lnSpc>
              <a:spcBef>
                <a:spcPct val="30000"/>
              </a:spcBef>
            </a:pPr>
            <a:r>
              <a:rPr lang="en-US" altLang="en-US" dirty="0" smtClean="0"/>
              <a:t>Precisely defined; no ambiguity</a:t>
            </a:r>
          </a:p>
        </p:txBody>
      </p:sp>
    </p:spTree>
    <p:custDataLst>
      <p:tags r:id="rId1"/>
    </p:custDataLst>
    <p:extLst>
      <p:ext uri="{BB962C8B-B14F-4D97-AF65-F5344CB8AC3E}">
        <p14:creationId xmlns:p14="http://schemas.microsoft.com/office/powerpoint/2010/main" val="9880970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4580">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47784"/>
            <a:ext cx="4343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4"/>
          <p:cNvSpPr>
            <a:spLocks noChangeArrowheads="1"/>
          </p:cNvSpPr>
          <p:nvPr/>
        </p:nvSpPr>
        <p:spPr bwMode="auto">
          <a:xfrm>
            <a:off x="1905000" y="1371600"/>
            <a:ext cx="2057400" cy="2743200"/>
          </a:xfrm>
          <a:prstGeom prst="rect">
            <a:avLst/>
          </a:prstGeom>
          <a:solidFill>
            <a:schemeClr val="accent1">
              <a:alpha val="30980"/>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6" name="Rectangle 20"/>
          <p:cNvSpPr>
            <a:spLocks noChangeArrowheads="1"/>
          </p:cNvSpPr>
          <p:nvPr/>
        </p:nvSpPr>
        <p:spPr bwMode="auto">
          <a:xfrm>
            <a:off x="1943100" y="4177743"/>
            <a:ext cx="4343400" cy="2362200"/>
          </a:xfrm>
          <a:prstGeom prst="rect">
            <a:avLst/>
          </a:prstGeom>
          <a:solidFill>
            <a:schemeClr val="accent1">
              <a:alpha val="30980"/>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67" name="Picture 7" descr="C:\Users\daclem\AppData\Local\Microsoft\Windows\Temporary Internet Files\Content.IE5\2JD30NPH\MPj0436425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65125"/>
            <a:ext cx="43434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itle 1"/>
          <p:cNvSpPr>
            <a:spLocks noGrp="1"/>
          </p:cNvSpPr>
          <p:nvPr>
            <p:ph type="title"/>
          </p:nvPr>
        </p:nvSpPr>
        <p:spPr>
          <a:xfrm>
            <a:off x="253314" y="191758"/>
            <a:ext cx="10515600" cy="856026"/>
          </a:xfrm>
        </p:spPr>
        <p:txBody>
          <a:bodyPr/>
          <a:lstStyle/>
          <a:p>
            <a:r>
              <a:rPr lang="en-US" altLang="en-US" dirty="0" smtClean="0"/>
              <a:t>How are algorithms organized?</a:t>
            </a:r>
          </a:p>
        </p:txBody>
      </p:sp>
      <p:sp>
        <p:nvSpPr>
          <p:cNvPr id="15369" name="Content Placeholder 2"/>
          <p:cNvSpPr>
            <a:spLocks noGrp="1"/>
          </p:cNvSpPr>
          <p:nvPr>
            <p:ph idx="1"/>
          </p:nvPr>
        </p:nvSpPr>
        <p:spPr>
          <a:xfrm>
            <a:off x="4386649" y="1564118"/>
            <a:ext cx="1752600" cy="5410200"/>
          </a:xfrm>
        </p:spPr>
        <p:txBody>
          <a:bodyPr/>
          <a:lstStyle/>
          <a:p>
            <a:pPr>
              <a:buFont typeface="Wingdings" panose="05000000000000000000" pitchFamily="2" charset="2"/>
              <a:buNone/>
            </a:pPr>
            <a:r>
              <a:rPr lang="en-US" altLang="en-US" sz="2400"/>
              <a:t>Title</a:t>
            </a:r>
          </a:p>
          <a:p>
            <a:pPr>
              <a:buFont typeface="Wingdings" panose="05000000000000000000" pitchFamily="2" charset="2"/>
              <a:buNone/>
            </a:pPr>
            <a:endParaRPr lang="en-US" altLang="en-US" sz="2400"/>
          </a:p>
          <a:p>
            <a:pPr>
              <a:buFont typeface="Wingdings" panose="05000000000000000000" pitchFamily="2" charset="2"/>
              <a:buNone/>
            </a:pPr>
            <a:endParaRPr lang="en-US" altLang="en-US" sz="2400"/>
          </a:p>
        </p:txBody>
      </p:sp>
      <p:cxnSp>
        <p:nvCxnSpPr>
          <p:cNvPr id="15371" name="Straight Arrow Connector 8"/>
          <p:cNvCxnSpPr>
            <a:cxnSpLocks noChangeShapeType="1"/>
          </p:cNvCxnSpPr>
          <p:nvPr/>
        </p:nvCxnSpPr>
        <p:spPr bwMode="auto">
          <a:xfrm rot="16200000" flipV="1">
            <a:off x="4114800" y="1295400"/>
            <a:ext cx="381000" cy="3810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Content Placeholder 2"/>
          <p:cNvSpPr txBox="1">
            <a:spLocks/>
          </p:cNvSpPr>
          <p:nvPr/>
        </p:nvSpPr>
        <p:spPr>
          <a:xfrm>
            <a:off x="4419600" y="1447800"/>
            <a:ext cx="1752600" cy="541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2400" smtClean="0"/>
              <a:t>Title</a:t>
            </a:r>
          </a:p>
          <a:p>
            <a:pPr>
              <a:buFont typeface="Wingdings" panose="05000000000000000000" pitchFamily="2" charset="2"/>
              <a:buNone/>
            </a:pPr>
            <a:r>
              <a:rPr lang="en-US" altLang="en-US" sz="2400" smtClean="0"/>
              <a:t>Ingredients</a:t>
            </a:r>
          </a:p>
          <a:p>
            <a:pPr>
              <a:buFont typeface="Wingdings" panose="05000000000000000000" pitchFamily="2" charset="2"/>
              <a:buNone/>
            </a:pPr>
            <a:endParaRPr lang="en-US" altLang="en-US" sz="2400" smtClean="0"/>
          </a:p>
          <a:p>
            <a:pPr>
              <a:buFont typeface="Wingdings" panose="05000000000000000000" pitchFamily="2" charset="2"/>
              <a:buNone/>
            </a:pPr>
            <a:endParaRPr lang="en-US" altLang="en-US" sz="2400" dirty="0"/>
          </a:p>
        </p:txBody>
      </p:sp>
      <p:cxnSp>
        <p:nvCxnSpPr>
          <p:cNvPr id="13" name="Straight Arrow Connector 15"/>
          <p:cNvCxnSpPr>
            <a:cxnSpLocks noChangeShapeType="1"/>
          </p:cNvCxnSpPr>
          <p:nvPr/>
        </p:nvCxnSpPr>
        <p:spPr bwMode="auto">
          <a:xfrm rot="10800000" flipV="1">
            <a:off x="3733800" y="2133600"/>
            <a:ext cx="762000" cy="762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211903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54100"/>
            <a:ext cx="4343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4"/>
          <p:cNvSpPr>
            <a:spLocks noChangeArrowheads="1"/>
          </p:cNvSpPr>
          <p:nvPr/>
        </p:nvSpPr>
        <p:spPr bwMode="auto">
          <a:xfrm>
            <a:off x="1905000" y="1371600"/>
            <a:ext cx="2057400" cy="2743200"/>
          </a:xfrm>
          <a:prstGeom prst="rect">
            <a:avLst/>
          </a:prstGeom>
          <a:solidFill>
            <a:schemeClr val="accent1">
              <a:alpha val="30980"/>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4" name="Rectangle 20"/>
          <p:cNvSpPr>
            <a:spLocks noChangeArrowheads="1"/>
          </p:cNvSpPr>
          <p:nvPr/>
        </p:nvSpPr>
        <p:spPr bwMode="auto">
          <a:xfrm>
            <a:off x="1905000" y="4191000"/>
            <a:ext cx="4343400" cy="2362200"/>
          </a:xfrm>
          <a:prstGeom prst="rect">
            <a:avLst/>
          </a:prstGeom>
          <a:solidFill>
            <a:schemeClr val="accent1">
              <a:alpha val="30980"/>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5" name="Title 1"/>
          <p:cNvSpPr>
            <a:spLocks noGrp="1"/>
          </p:cNvSpPr>
          <p:nvPr>
            <p:ph type="title"/>
          </p:nvPr>
        </p:nvSpPr>
        <p:spPr>
          <a:xfrm>
            <a:off x="335692" y="173210"/>
            <a:ext cx="10515600" cy="625475"/>
          </a:xfrm>
        </p:spPr>
        <p:txBody>
          <a:bodyPr>
            <a:normAutofit fontScale="90000"/>
          </a:bodyPr>
          <a:lstStyle/>
          <a:p>
            <a:r>
              <a:rPr lang="en-US" altLang="en-US" dirty="0" smtClean="0"/>
              <a:t>How are algorithms organized?</a:t>
            </a:r>
          </a:p>
        </p:txBody>
      </p:sp>
      <p:sp>
        <p:nvSpPr>
          <p:cNvPr id="17416" name="Content Placeholder 2"/>
          <p:cNvSpPr>
            <a:spLocks noGrp="1"/>
          </p:cNvSpPr>
          <p:nvPr>
            <p:ph idx="1"/>
          </p:nvPr>
        </p:nvSpPr>
        <p:spPr>
          <a:xfrm>
            <a:off x="4419600" y="1447800"/>
            <a:ext cx="1752600" cy="5410200"/>
          </a:xfrm>
        </p:spPr>
        <p:txBody>
          <a:bodyPr/>
          <a:lstStyle/>
          <a:p>
            <a:pPr>
              <a:buFont typeface="Wingdings" panose="05000000000000000000" pitchFamily="2" charset="2"/>
              <a:buNone/>
            </a:pPr>
            <a:r>
              <a:rPr lang="en-US" altLang="en-US" sz="2400"/>
              <a:t>Title</a:t>
            </a:r>
          </a:p>
          <a:p>
            <a:pPr>
              <a:buFont typeface="Wingdings" panose="05000000000000000000" pitchFamily="2" charset="2"/>
              <a:buNone/>
            </a:pPr>
            <a:r>
              <a:rPr lang="en-US" altLang="en-US" sz="2400"/>
              <a:t>Ingredients</a:t>
            </a:r>
          </a:p>
          <a:p>
            <a:pPr>
              <a:buFont typeface="Wingdings" panose="05000000000000000000" pitchFamily="2" charset="2"/>
              <a:buNone/>
            </a:pPr>
            <a:r>
              <a:rPr lang="en-US" altLang="en-US" sz="2400"/>
              <a:t>Steps</a:t>
            </a:r>
          </a:p>
          <a:p>
            <a:pPr>
              <a:buFont typeface="Wingdings" panose="05000000000000000000" pitchFamily="2" charset="2"/>
              <a:buNone/>
            </a:pPr>
            <a:endParaRPr lang="en-US" altLang="en-US" sz="2400"/>
          </a:p>
          <a:p>
            <a:pPr>
              <a:buFont typeface="Wingdings" panose="05000000000000000000" pitchFamily="2" charset="2"/>
              <a:buNone/>
            </a:pPr>
            <a:endParaRPr lang="en-US" altLang="en-US" sz="2400"/>
          </a:p>
        </p:txBody>
      </p:sp>
      <p:cxnSp>
        <p:nvCxnSpPr>
          <p:cNvPr id="17418" name="Straight Arrow Connector 8"/>
          <p:cNvCxnSpPr>
            <a:cxnSpLocks noChangeShapeType="1"/>
          </p:cNvCxnSpPr>
          <p:nvPr/>
        </p:nvCxnSpPr>
        <p:spPr bwMode="auto">
          <a:xfrm rot="16200000" flipV="1">
            <a:off x="4114800" y="1295400"/>
            <a:ext cx="381000" cy="3810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15"/>
          <p:cNvCxnSpPr>
            <a:cxnSpLocks noChangeShapeType="1"/>
          </p:cNvCxnSpPr>
          <p:nvPr/>
        </p:nvCxnSpPr>
        <p:spPr bwMode="auto">
          <a:xfrm rot="10800000" flipV="1">
            <a:off x="3733800" y="2133600"/>
            <a:ext cx="762000" cy="762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20" name="Straight Arrow Connector 17"/>
          <p:cNvCxnSpPr>
            <a:cxnSpLocks noChangeShapeType="1"/>
          </p:cNvCxnSpPr>
          <p:nvPr/>
        </p:nvCxnSpPr>
        <p:spPr bwMode="auto">
          <a:xfrm rot="5400000">
            <a:off x="2933700" y="2857500"/>
            <a:ext cx="1752600" cy="13716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7421" name="Picture 12" descr="C:\Users\daclem\AppData\Local\Microsoft\Windows\Temporary Internet Files\Content.IE5\0MQOQJK7\MPj0427694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573" y="106362"/>
            <a:ext cx="44196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657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54100"/>
            <a:ext cx="4343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4"/>
          <p:cNvSpPr>
            <a:spLocks noChangeArrowheads="1"/>
          </p:cNvSpPr>
          <p:nvPr/>
        </p:nvSpPr>
        <p:spPr bwMode="auto">
          <a:xfrm>
            <a:off x="1905000" y="1371600"/>
            <a:ext cx="2057400" cy="2743200"/>
          </a:xfrm>
          <a:prstGeom prst="rect">
            <a:avLst/>
          </a:prstGeom>
          <a:solidFill>
            <a:schemeClr val="accent1">
              <a:alpha val="30980"/>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38" name="Rectangle 20"/>
          <p:cNvSpPr>
            <a:spLocks noChangeArrowheads="1"/>
          </p:cNvSpPr>
          <p:nvPr/>
        </p:nvSpPr>
        <p:spPr bwMode="auto">
          <a:xfrm>
            <a:off x="1905000" y="4191000"/>
            <a:ext cx="4343400" cy="2362200"/>
          </a:xfrm>
          <a:prstGeom prst="rect">
            <a:avLst/>
          </a:prstGeom>
          <a:solidFill>
            <a:schemeClr val="accent1">
              <a:alpha val="30980"/>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39" name="Title 1"/>
          <p:cNvSpPr>
            <a:spLocks noGrp="1"/>
          </p:cNvSpPr>
          <p:nvPr>
            <p:ph type="title"/>
          </p:nvPr>
        </p:nvSpPr>
        <p:spPr>
          <a:xfrm>
            <a:off x="154459" y="90488"/>
            <a:ext cx="10515600" cy="777875"/>
          </a:xfrm>
        </p:spPr>
        <p:txBody>
          <a:bodyPr/>
          <a:lstStyle/>
          <a:p>
            <a:r>
              <a:rPr lang="en-US" altLang="en-US" dirty="0" smtClean="0"/>
              <a:t>How are algorithms organized?</a:t>
            </a:r>
          </a:p>
        </p:txBody>
      </p:sp>
      <p:sp>
        <p:nvSpPr>
          <p:cNvPr id="18440" name="Content Placeholder 2"/>
          <p:cNvSpPr>
            <a:spLocks noGrp="1"/>
          </p:cNvSpPr>
          <p:nvPr>
            <p:ph idx="1"/>
          </p:nvPr>
        </p:nvSpPr>
        <p:spPr>
          <a:xfrm>
            <a:off x="4419600" y="1447800"/>
            <a:ext cx="1752600" cy="5410200"/>
          </a:xfrm>
        </p:spPr>
        <p:txBody>
          <a:bodyPr/>
          <a:lstStyle/>
          <a:p>
            <a:pPr>
              <a:buFont typeface="Wingdings" panose="05000000000000000000" pitchFamily="2" charset="2"/>
              <a:buNone/>
            </a:pPr>
            <a:r>
              <a:rPr lang="en-US" altLang="en-US" sz="2400"/>
              <a:t>Title</a:t>
            </a:r>
          </a:p>
          <a:p>
            <a:pPr>
              <a:buFont typeface="Wingdings" panose="05000000000000000000" pitchFamily="2" charset="2"/>
              <a:buNone/>
            </a:pPr>
            <a:r>
              <a:rPr lang="en-US" altLang="en-US" sz="2400"/>
              <a:t>Ingredients</a:t>
            </a:r>
          </a:p>
          <a:p>
            <a:pPr>
              <a:buFont typeface="Wingdings" panose="05000000000000000000" pitchFamily="2" charset="2"/>
              <a:buNone/>
            </a:pPr>
            <a:r>
              <a:rPr lang="en-US" altLang="en-US" sz="2400"/>
              <a:t>Steps</a:t>
            </a:r>
          </a:p>
          <a:p>
            <a:pPr>
              <a:buFont typeface="Wingdings" panose="05000000000000000000" pitchFamily="2" charset="2"/>
              <a:buNone/>
            </a:pPr>
            <a:r>
              <a:rPr lang="en-US" altLang="en-US" sz="2400"/>
              <a:t>Servings</a:t>
            </a:r>
          </a:p>
          <a:p>
            <a:pPr>
              <a:buFont typeface="Wingdings" panose="05000000000000000000" pitchFamily="2" charset="2"/>
              <a:buNone/>
            </a:pPr>
            <a:endParaRPr lang="en-US" altLang="en-US" sz="2400"/>
          </a:p>
          <a:p>
            <a:pPr>
              <a:buFont typeface="Wingdings" panose="05000000000000000000" pitchFamily="2" charset="2"/>
              <a:buNone/>
            </a:pPr>
            <a:endParaRPr lang="en-US" altLang="en-US" sz="2400"/>
          </a:p>
        </p:txBody>
      </p:sp>
      <p:cxnSp>
        <p:nvCxnSpPr>
          <p:cNvPr id="18442" name="Straight Arrow Connector 8"/>
          <p:cNvCxnSpPr>
            <a:cxnSpLocks noChangeShapeType="1"/>
          </p:cNvCxnSpPr>
          <p:nvPr/>
        </p:nvCxnSpPr>
        <p:spPr bwMode="auto">
          <a:xfrm rot="16200000" flipV="1">
            <a:off x="4114800" y="1295400"/>
            <a:ext cx="381000" cy="3810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443" name="Straight Arrow Connector 15"/>
          <p:cNvCxnSpPr>
            <a:cxnSpLocks noChangeShapeType="1"/>
          </p:cNvCxnSpPr>
          <p:nvPr/>
        </p:nvCxnSpPr>
        <p:spPr bwMode="auto">
          <a:xfrm rot="10800000" flipV="1">
            <a:off x="3733800" y="2133600"/>
            <a:ext cx="762000" cy="762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444" name="Straight Arrow Connector 17"/>
          <p:cNvCxnSpPr>
            <a:cxnSpLocks noChangeShapeType="1"/>
          </p:cNvCxnSpPr>
          <p:nvPr/>
        </p:nvCxnSpPr>
        <p:spPr bwMode="auto">
          <a:xfrm rot="5400000">
            <a:off x="2933700" y="2857500"/>
            <a:ext cx="1752600" cy="13716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445" name="Straight Arrow Connector 23"/>
          <p:cNvCxnSpPr>
            <a:cxnSpLocks noChangeShapeType="1"/>
          </p:cNvCxnSpPr>
          <p:nvPr/>
        </p:nvCxnSpPr>
        <p:spPr bwMode="auto">
          <a:xfrm rot="5400000">
            <a:off x="1790700" y="3848100"/>
            <a:ext cx="3505200" cy="20574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8446" name="Picture 12" descr="C:\Users\daclem\AppData\Local\Microsoft\Windows\Temporary Internet Files\Content.IE5\0MQOQJK7\MPj0427694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001353"/>
            <a:ext cx="3743068" cy="56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03710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133600" y="1447800"/>
            <a:ext cx="7924800" cy="4419600"/>
          </a:xfrm>
        </p:spPr>
        <p:txBody>
          <a:bodyPr/>
          <a:lstStyle/>
          <a:p>
            <a:r>
              <a:rPr lang="en-US" altLang="en-US" smtClean="0"/>
              <a:t>Title</a:t>
            </a:r>
          </a:p>
          <a:p>
            <a:r>
              <a:rPr lang="en-US" altLang="en-US" smtClean="0"/>
              <a:t>Ingredients</a:t>
            </a:r>
          </a:p>
          <a:p>
            <a:r>
              <a:rPr lang="en-US" altLang="en-US" smtClean="0"/>
              <a:t>Steps</a:t>
            </a:r>
          </a:p>
          <a:p>
            <a:pPr lvl="1"/>
            <a:r>
              <a:rPr lang="en-US" altLang="en-US" smtClean="0"/>
              <a:t>Exceptions</a:t>
            </a:r>
          </a:p>
          <a:p>
            <a:r>
              <a:rPr lang="en-US" altLang="en-US" smtClean="0"/>
              <a:t>Servings</a:t>
            </a:r>
          </a:p>
        </p:txBody>
      </p:sp>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054100"/>
            <a:ext cx="4343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3" name="Straight Arrow Connector 7"/>
          <p:cNvCxnSpPr>
            <a:cxnSpLocks noChangeShapeType="1"/>
          </p:cNvCxnSpPr>
          <p:nvPr/>
        </p:nvCxnSpPr>
        <p:spPr bwMode="auto">
          <a:xfrm flipV="1">
            <a:off x="4357816" y="1676400"/>
            <a:ext cx="2652584" cy="1396314"/>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464" name="Rectangle 9"/>
          <p:cNvSpPr>
            <a:spLocks noChangeArrowheads="1"/>
          </p:cNvSpPr>
          <p:nvPr/>
        </p:nvSpPr>
        <p:spPr bwMode="auto">
          <a:xfrm>
            <a:off x="6705600" y="1524000"/>
            <a:ext cx="1371600" cy="152400"/>
          </a:xfrm>
          <a:prstGeom prst="rect">
            <a:avLst/>
          </a:prstGeom>
          <a:solidFill>
            <a:schemeClr val="accent1">
              <a:alpha val="38823"/>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Title 1"/>
          <p:cNvSpPr txBox="1">
            <a:spLocks/>
          </p:cNvSpPr>
          <p:nvPr/>
        </p:nvSpPr>
        <p:spPr bwMode="auto">
          <a:xfrm>
            <a:off x="2209800" y="228600"/>
            <a:ext cx="7239000" cy="914400"/>
          </a:xfrm>
          <a:prstGeom prst="rect">
            <a:avLst/>
          </a:prstGeom>
          <a:noFill/>
          <a:ln w="9525">
            <a:noFill/>
            <a:miter lim="800000"/>
            <a:headEnd/>
            <a:tailEnd/>
          </a:ln>
        </p:spPr>
        <p:txBody>
          <a:bodyPr anchor="ctr"/>
          <a:lstStyle/>
          <a:p>
            <a:pPr>
              <a:defRPr/>
            </a:pPr>
            <a:r>
              <a:rPr lang="en-US" sz="4000" kern="0">
                <a:solidFill>
                  <a:schemeClr val="accent2">
                    <a:lumMod val="60000"/>
                    <a:lumOff val="40000"/>
                  </a:schemeClr>
                </a:solidFill>
                <a:latin typeface="+mj-lt"/>
                <a:ea typeface="+mj-ea"/>
                <a:cs typeface="+mj-cs"/>
              </a:rPr>
              <a:t>How are algorithms organized?</a:t>
            </a:r>
            <a:endParaRPr lang="en-US" sz="4000" kern="0" dirty="0">
              <a:solidFill>
                <a:schemeClr val="accent2">
                  <a:lumMod val="60000"/>
                  <a:lumOff val="40000"/>
                </a:schemeClr>
              </a:solidFill>
              <a:latin typeface="+mj-lt"/>
              <a:ea typeface="+mj-ea"/>
              <a:cs typeface="+mj-cs"/>
            </a:endParaRPr>
          </a:p>
        </p:txBody>
      </p:sp>
      <p:pic>
        <p:nvPicPr>
          <p:cNvPr id="19466" name="Picture 4"/>
          <p:cNvPicPr>
            <a:picLocks noChangeAspect="1" noChangeArrowheads="1"/>
          </p:cNvPicPr>
          <p:nvPr/>
        </p:nvPicPr>
        <p:blipFill>
          <a:blip r:embed="rId5">
            <a:extLst>
              <a:ext uri="{28A0092B-C50C-407E-A947-70E740481C1C}">
                <a14:useLocalDpi xmlns:a14="http://schemas.microsoft.com/office/drawing/2010/main" val="0"/>
              </a:ext>
            </a:extLst>
          </a:blip>
          <a:srcRect t="15591" b="30646"/>
          <a:stretch>
            <a:fillRect/>
          </a:stretch>
        </p:blipFill>
        <p:spPr bwMode="auto">
          <a:xfrm>
            <a:off x="2514600" y="43434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562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133600" y="1447800"/>
            <a:ext cx="7924800" cy="4419600"/>
          </a:xfrm>
        </p:spPr>
        <p:txBody>
          <a:bodyPr/>
          <a:lstStyle/>
          <a:p>
            <a:r>
              <a:rPr lang="en-US" altLang="en-US" smtClean="0"/>
              <a:t>Title</a:t>
            </a:r>
          </a:p>
          <a:p>
            <a:r>
              <a:rPr lang="en-US" altLang="en-US" smtClean="0"/>
              <a:t>Ingredients</a:t>
            </a:r>
          </a:p>
          <a:p>
            <a:r>
              <a:rPr lang="en-US" altLang="en-US" smtClean="0"/>
              <a:t>Steps</a:t>
            </a:r>
          </a:p>
          <a:p>
            <a:pPr lvl="1"/>
            <a:r>
              <a:rPr lang="en-US" altLang="en-US" smtClean="0"/>
              <a:t>Exceptions</a:t>
            </a:r>
          </a:p>
          <a:p>
            <a:pPr lvl="1"/>
            <a:r>
              <a:rPr lang="en-US" altLang="en-US" smtClean="0"/>
              <a:t>When to stop</a:t>
            </a:r>
          </a:p>
          <a:p>
            <a:r>
              <a:rPr lang="en-US" altLang="en-US" smtClean="0"/>
              <a:t>Servings</a:t>
            </a:r>
          </a:p>
        </p:txBody>
      </p:sp>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054100"/>
            <a:ext cx="4343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7" name="Straight Arrow Connector 7"/>
          <p:cNvCxnSpPr>
            <a:cxnSpLocks noChangeShapeType="1"/>
          </p:cNvCxnSpPr>
          <p:nvPr/>
        </p:nvCxnSpPr>
        <p:spPr bwMode="auto">
          <a:xfrm>
            <a:off x="4695053" y="3603625"/>
            <a:ext cx="1829315" cy="18415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488" name="Rectangle 9"/>
          <p:cNvSpPr>
            <a:spLocks noChangeArrowheads="1"/>
          </p:cNvSpPr>
          <p:nvPr/>
        </p:nvSpPr>
        <p:spPr bwMode="auto">
          <a:xfrm>
            <a:off x="6629400" y="5486400"/>
            <a:ext cx="3810000" cy="304800"/>
          </a:xfrm>
          <a:prstGeom prst="rect">
            <a:avLst/>
          </a:prstGeom>
          <a:solidFill>
            <a:schemeClr val="accent1">
              <a:alpha val="38823"/>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Title 1"/>
          <p:cNvSpPr txBox="1">
            <a:spLocks/>
          </p:cNvSpPr>
          <p:nvPr/>
        </p:nvSpPr>
        <p:spPr bwMode="auto">
          <a:xfrm>
            <a:off x="611659" y="98425"/>
            <a:ext cx="7239000" cy="914400"/>
          </a:xfrm>
          <a:prstGeom prst="rect">
            <a:avLst/>
          </a:prstGeom>
          <a:noFill/>
          <a:ln w="9525">
            <a:noFill/>
            <a:miter lim="800000"/>
            <a:headEnd/>
            <a:tailEnd/>
          </a:ln>
        </p:spPr>
        <p:txBody>
          <a:bodyPr anchor="ctr"/>
          <a:lstStyle/>
          <a:p>
            <a:pPr>
              <a:defRPr/>
            </a:pPr>
            <a:r>
              <a:rPr lang="en-US" sz="4000" kern="0" dirty="0">
                <a:solidFill>
                  <a:schemeClr val="accent2">
                    <a:lumMod val="75000"/>
                  </a:schemeClr>
                </a:solidFill>
                <a:latin typeface="+mj-lt"/>
                <a:ea typeface="+mj-ea"/>
                <a:cs typeface="+mj-cs"/>
              </a:rPr>
              <a:t>How are algorithms organized?</a:t>
            </a:r>
          </a:p>
        </p:txBody>
      </p:sp>
      <p:pic>
        <p:nvPicPr>
          <p:cNvPr id="20490" name="Picture 4"/>
          <p:cNvPicPr>
            <a:picLocks noChangeAspect="1" noChangeArrowheads="1"/>
          </p:cNvPicPr>
          <p:nvPr/>
        </p:nvPicPr>
        <p:blipFill>
          <a:blip r:embed="rId5">
            <a:extLst>
              <a:ext uri="{28A0092B-C50C-407E-A947-70E740481C1C}">
                <a14:useLocalDpi xmlns:a14="http://schemas.microsoft.com/office/drawing/2010/main" val="0"/>
              </a:ext>
            </a:extLst>
          </a:blip>
          <a:srcRect t="15591" b="30646"/>
          <a:stretch>
            <a:fillRect/>
          </a:stretch>
        </p:blipFill>
        <p:spPr bwMode="auto">
          <a:xfrm>
            <a:off x="1866900" y="44958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3"/>
          <p:cNvSpPr>
            <a:spLocks noChangeArrowheads="1"/>
          </p:cNvSpPr>
          <p:nvPr/>
        </p:nvSpPr>
        <p:spPr bwMode="auto">
          <a:xfrm>
            <a:off x="6629400" y="6096000"/>
            <a:ext cx="3810000" cy="304800"/>
          </a:xfrm>
          <a:prstGeom prst="rect">
            <a:avLst/>
          </a:prstGeom>
          <a:solidFill>
            <a:schemeClr val="accent1">
              <a:alpha val="38823"/>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20492" name="Straight Arrow Connector 14"/>
          <p:cNvCxnSpPr>
            <a:cxnSpLocks noChangeShapeType="1"/>
          </p:cNvCxnSpPr>
          <p:nvPr/>
        </p:nvCxnSpPr>
        <p:spPr bwMode="auto">
          <a:xfrm>
            <a:off x="4548573" y="3657600"/>
            <a:ext cx="1852227" cy="236220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93" name="Straight Arrow Connector 17"/>
          <p:cNvCxnSpPr>
            <a:cxnSpLocks noChangeShapeType="1"/>
          </p:cNvCxnSpPr>
          <p:nvPr/>
        </p:nvCxnSpPr>
        <p:spPr bwMode="auto">
          <a:xfrm flipV="1">
            <a:off x="4404927" y="1649413"/>
            <a:ext cx="2224473" cy="1420812"/>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494" name="Rectangle 18"/>
          <p:cNvSpPr>
            <a:spLocks noChangeArrowheads="1"/>
          </p:cNvSpPr>
          <p:nvPr/>
        </p:nvSpPr>
        <p:spPr bwMode="auto">
          <a:xfrm>
            <a:off x="6705600" y="1524000"/>
            <a:ext cx="1371600" cy="152400"/>
          </a:xfrm>
          <a:prstGeom prst="rect">
            <a:avLst/>
          </a:prstGeom>
          <a:solidFill>
            <a:schemeClr val="accent1">
              <a:alpha val="38823"/>
            </a:schemeClr>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ustDataLst>
      <p:tags r:id="rId1"/>
    </p:custDataLst>
    <p:extLst>
      <p:ext uri="{BB962C8B-B14F-4D97-AF65-F5344CB8AC3E}">
        <p14:creationId xmlns:p14="http://schemas.microsoft.com/office/powerpoint/2010/main" val="815363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600"/>
              <a:t>The Five Essential Properties </a:t>
            </a:r>
            <a:br>
              <a:rPr lang="en-US" altLang="en-US" sz="3600"/>
            </a:br>
            <a:r>
              <a:rPr lang="en-US" altLang="en-US" sz="3600"/>
              <a:t>of Algorithms</a:t>
            </a:r>
          </a:p>
        </p:txBody>
      </p:sp>
      <p:sp>
        <p:nvSpPr>
          <p:cNvPr id="21507" name="Rectangle 3"/>
          <p:cNvSpPr>
            <a:spLocks noGrp="1" noChangeArrowheads="1"/>
          </p:cNvSpPr>
          <p:nvPr>
            <p:ph type="body" idx="1"/>
          </p:nvPr>
        </p:nvSpPr>
        <p:spPr/>
        <p:txBody>
          <a:bodyPr/>
          <a:lstStyle/>
          <a:p>
            <a:pPr marL="609600" indent="-609600">
              <a:spcBef>
                <a:spcPct val="30000"/>
              </a:spcBef>
              <a:buFont typeface="Times" panose="02020603050405020304" pitchFamily="18" charset="0"/>
              <a:buAutoNum type="arabicPeriod"/>
            </a:pPr>
            <a:r>
              <a:rPr lang="en-US" altLang="en-US"/>
              <a:t>Input specified</a:t>
            </a:r>
          </a:p>
          <a:p>
            <a:pPr marL="990600" lvl="1" indent="-533400">
              <a:spcBef>
                <a:spcPct val="30000"/>
              </a:spcBef>
            </a:pPr>
            <a:r>
              <a:rPr lang="en-US" altLang="en-US"/>
              <a:t>Data to be transformed during the computation to produce the output</a:t>
            </a:r>
          </a:p>
          <a:p>
            <a:pPr marL="990600" lvl="1" indent="-533400">
              <a:spcBef>
                <a:spcPct val="30000"/>
              </a:spcBef>
            </a:pPr>
            <a:r>
              <a:rPr lang="en-US" altLang="en-US"/>
              <a:t>Must specify type, amount, and form of data</a:t>
            </a:r>
          </a:p>
          <a:p>
            <a:pPr marL="609600" indent="-609600">
              <a:spcBef>
                <a:spcPct val="50000"/>
              </a:spcBef>
              <a:buFontTx/>
              <a:buAutoNum type="arabicPeriod"/>
            </a:pPr>
            <a:r>
              <a:rPr lang="en-US" altLang="en-US"/>
              <a:t>Output specified</a:t>
            </a:r>
          </a:p>
          <a:p>
            <a:pPr marL="990600" lvl="1" indent="-533400">
              <a:spcBef>
                <a:spcPct val="30000"/>
              </a:spcBef>
            </a:pPr>
            <a:r>
              <a:rPr lang="en-US" altLang="en-US"/>
              <a:t>Data resulting from the computation—intended result</a:t>
            </a:r>
          </a:p>
          <a:p>
            <a:pPr marL="990600" lvl="1" indent="-533400">
              <a:spcBef>
                <a:spcPct val="30000"/>
              </a:spcBef>
            </a:pPr>
            <a:r>
              <a:rPr lang="en-US" altLang="en-US"/>
              <a:t>It is possible to have no output</a:t>
            </a:r>
          </a:p>
        </p:txBody>
      </p:sp>
    </p:spTree>
    <p:custDataLst>
      <p:tags r:id="rId1"/>
    </p:custDataLst>
    <p:extLst>
      <p:ext uri="{BB962C8B-B14F-4D97-AF65-F5344CB8AC3E}">
        <p14:creationId xmlns:p14="http://schemas.microsoft.com/office/powerpoint/2010/main" val="40126327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600"/>
              <a:t>Five Essential Properties (cont'd)</a:t>
            </a:r>
          </a:p>
        </p:txBody>
      </p:sp>
      <p:sp>
        <p:nvSpPr>
          <p:cNvPr id="22531" name="Rectangle 3"/>
          <p:cNvSpPr>
            <a:spLocks noGrp="1" noChangeArrowheads="1"/>
          </p:cNvSpPr>
          <p:nvPr>
            <p:ph type="body" idx="1"/>
          </p:nvPr>
        </p:nvSpPr>
        <p:spPr/>
        <p:txBody>
          <a:bodyPr/>
          <a:lstStyle/>
          <a:p>
            <a:pPr marL="609600" indent="-609600">
              <a:spcBef>
                <a:spcPct val="40000"/>
              </a:spcBef>
              <a:buNone/>
            </a:pPr>
            <a:r>
              <a:rPr lang="en-US" altLang="en-US"/>
              <a:t>3.	Definiteness</a:t>
            </a:r>
          </a:p>
          <a:p>
            <a:pPr marL="990600" lvl="1" indent="-533400">
              <a:spcBef>
                <a:spcPct val="30000"/>
              </a:spcBef>
            </a:pPr>
            <a:r>
              <a:rPr lang="en-US" altLang="en-US"/>
              <a:t>Specify the sequence of events</a:t>
            </a:r>
          </a:p>
          <a:p>
            <a:pPr marL="990600" lvl="1" indent="-533400">
              <a:spcBef>
                <a:spcPct val="30000"/>
              </a:spcBef>
            </a:pPr>
            <a:r>
              <a:rPr lang="en-US" altLang="en-US"/>
              <a:t>Details of each step, including how to handle errors</a:t>
            </a:r>
          </a:p>
          <a:p>
            <a:pPr marL="609600" indent="-609600">
              <a:spcBef>
                <a:spcPct val="50000"/>
              </a:spcBef>
              <a:buNone/>
            </a:pPr>
            <a:r>
              <a:rPr lang="en-US" altLang="en-US"/>
              <a:t>4.	Effectiveness</a:t>
            </a:r>
          </a:p>
          <a:p>
            <a:pPr marL="990600" lvl="1" indent="-533400">
              <a:spcBef>
                <a:spcPct val="30000"/>
              </a:spcBef>
            </a:pPr>
            <a:r>
              <a:rPr lang="en-US" altLang="en-US"/>
              <a:t>The operations are do-able</a:t>
            </a:r>
          </a:p>
          <a:p>
            <a:pPr marL="609600" indent="-609600">
              <a:spcBef>
                <a:spcPct val="50000"/>
              </a:spcBef>
              <a:buNone/>
            </a:pPr>
            <a:r>
              <a:rPr lang="en-US" altLang="en-US"/>
              <a:t>5.	Finiteness</a:t>
            </a:r>
          </a:p>
          <a:p>
            <a:pPr marL="990600" lvl="1" indent="-533400">
              <a:spcBef>
                <a:spcPct val="30000"/>
              </a:spcBef>
            </a:pPr>
            <a:r>
              <a:rPr lang="en-US" altLang="en-US"/>
              <a:t>Must eventually stop</a:t>
            </a:r>
          </a:p>
        </p:txBody>
      </p:sp>
    </p:spTree>
    <p:custDataLst>
      <p:tags r:id="rId1"/>
    </p:custDataLst>
    <p:extLst>
      <p:ext uri="{BB962C8B-B14F-4D97-AF65-F5344CB8AC3E}">
        <p14:creationId xmlns:p14="http://schemas.microsoft.com/office/powerpoint/2010/main" val="157828651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lnSpc>
                <a:spcPct val="90000"/>
              </a:lnSpc>
              <a:spcBef>
                <a:spcPct val="30000"/>
              </a:spcBef>
            </a:pPr>
            <a:r>
              <a:rPr lang="en-US" altLang="en-US" smtClean="0"/>
              <a:t>Context matters—sorting names</a:t>
            </a:r>
          </a:p>
        </p:txBody>
      </p:sp>
      <p:sp>
        <p:nvSpPr>
          <p:cNvPr id="24579" name="Rectangle 3"/>
          <p:cNvSpPr>
            <a:spLocks noGrp="1" noChangeArrowheads="1"/>
          </p:cNvSpPr>
          <p:nvPr>
            <p:ph type="body" idx="1"/>
          </p:nvPr>
        </p:nvSpPr>
        <p:spPr/>
        <p:txBody>
          <a:bodyPr/>
          <a:lstStyle/>
          <a:p>
            <a:pPr eaLnBrk="1" hangingPunct="1">
              <a:spcBef>
                <a:spcPct val="30000"/>
              </a:spcBef>
            </a:pPr>
            <a:r>
              <a:rPr lang="en-US" altLang="en-US" sz="2400"/>
              <a:t>Program can fulfill five properties of an algorithm, be unambiguous, and still not work right because it is executed in the wrong context</a:t>
            </a:r>
          </a:p>
          <a:p>
            <a:pPr lvl="1" eaLnBrk="1" hangingPunct="1">
              <a:spcBef>
                <a:spcPct val="30000"/>
              </a:spcBef>
            </a:pPr>
            <a:r>
              <a:rPr lang="en-US" altLang="en-US" sz="2000"/>
              <a:t>e.g., last name in Western countries means family name; in Asian countries it may mean given name</a:t>
            </a:r>
          </a:p>
        </p:txBody>
      </p:sp>
    </p:spTree>
    <p:custDataLst>
      <p:tags r:id="rId1"/>
    </p:custDataLst>
    <p:extLst>
      <p:ext uri="{BB962C8B-B14F-4D97-AF65-F5344CB8AC3E}">
        <p14:creationId xmlns:p14="http://schemas.microsoft.com/office/powerpoint/2010/main" val="303576995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2209800" y="76200"/>
            <a:ext cx="8229600" cy="1143000"/>
          </a:xfrm>
        </p:spPr>
        <p:txBody>
          <a:bodyPr/>
          <a:lstStyle/>
          <a:p>
            <a:pPr eaLnBrk="1" hangingPunct="1">
              <a:spcBef>
                <a:spcPct val="50000"/>
              </a:spcBef>
            </a:pPr>
            <a:r>
              <a:rPr lang="en-US" altLang="en-US" sz="3600"/>
              <a:t>Context matters—driving instructions </a:t>
            </a:r>
          </a:p>
        </p:txBody>
      </p:sp>
      <p:sp>
        <p:nvSpPr>
          <p:cNvPr id="25603" name="Text Placeholder 8"/>
          <p:cNvSpPr>
            <a:spLocks noGrp="1"/>
          </p:cNvSpPr>
          <p:nvPr>
            <p:ph type="body" idx="1"/>
          </p:nvPr>
        </p:nvSpPr>
        <p:spPr>
          <a:xfrm>
            <a:off x="1981200" y="1535113"/>
            <a:ext cx="8153400" cy="639762"/>
          </a:xfrm>
        </p:spPr>
        <p:txBody>
          <a:bodyPr>
            <a:normAutofit lnSpcReduction="10000"/>
          </a:bodyPr>
          <a:lstStyle/>
          <a:p>
            <a:pPr eaLnBrk="1" hangingPunct="1"/>
            <a:r>
              <a:rPr lang="en-US" altLang="en-US" dirty="0" smtClean="0"/>
              <a:t>Driving instructions</a:t>
            </a:r>
            <a:br>
              <a:rPr lang="en-US" altLang="en-US" dirty="0" smtClean="0"/>
            </a:br>
            <a:r>
              <a:rPr lang="en-US" altLang="en-US" sz="2000" b="0" dirty="0"/>
              <a:t>"From 45</a:t>
            </a:r>
            <a:r>
              <a:rPr lang="en-US" altLang="en-US" sz="2000" b="0" baseline="30000" dirty="0"/>
              <a:t>th</a:t>
            </a:r>
            <a:r>
              <a:rPr lang="en-US" altLang="en-US" sz="2000" b="0" dirty="0"/>
              <a:t> go to University Avenue and turn right."</a:t>
            </a:r>
            <a:endParaRPr lang="en-US" altLang="en-US" b="0" dirty="0" smtClean="0"/>
          </a:p>
        </p:txBody>
      </p:sp>
      <p:sp>
        <p:nvSpPr>
          <p:cNvPr id="25604" name="Content Placeholder 3"/>
          <p:cNvSpPr>
            <a:spLocks noGrp="1"/>
          </p:cNvSpPr>
          <p:nvPr>
            <p:ph sz="half" idx="2"/>
          </p:nvPr>
        </p:nvSpPr>
        <p:spPr>
          <a:xfrm>
            <a:off x="1981200" y="2174876"/>
            <a:ext cx="6096000" cy="720725"/>
          </a:xfrm>
        </p:spPr>
        <p:txBody>
          <a:bodyPr/>
          <a:lstStyle/>
          <a:p>
            <a:pPr eaLnBrk="1" hangingPunct="1">
              <a:spcBef>
                <a:spcPct val="30000"/>
              </a:spcBef>
            </a:pPr>
            <a:r>
              <a:rPr lang="en-US" altLang="en-US" sz="2000"/>
              <a:t>Assumes you are traveling in a specific direction.  If you are not, the directions will fail.</a:t>
            </a:r>
          </a:p>
        </p:txBody>
      </p:sp>
      <p:sp>
        <p:nvSpPr>
          <p:cNvPr id="25605" name="Content Placeholder 10"/>
          <p:cNvSpPr>
            <a:spLocks noGrp="1"/>
          </p:cNvSpPr>
          <p:nvPr>
            <p:ph sz="quarter" idx="4"/>
          </p:nvPr>
        </p:nvSpPr>
        <p:spPr>
          <a:xfrm>
            <a:off x="5791200" y="4876801"/>
            <a:ext cx="4419600" cy="1249363"/>
          </a:xfrm>
        </p:spPr>
        <p:txBody>
          <a:bodyPr/>
          <a:lstStyle/>
          <a:p>
            <a:pPr eaLnBrk="1" hangingPunct="1">
              <a:buFont typeface="Wingdings" panose="05000000000000000000" pitchFamily="2" charset="2"/>
              <a:buNone/>
            </a:pPr>
            <a:r>
              <a:rPr lang="en-US" altLang="en-US" sz="1800" i="1"/>
              <a:t>Diagram of approaching a street (the Ave) from different directions, giving the "turn right" instruction different meanings</a:t>
            </a:r>
          </a:p>
          <a:p>
            <a:pPr eaLnBrk="1" hangingPunct="1">
              <a:buFont typeface="Wingdings" panose="05000000000000000000" pitchFamily="2" charset="2"/>
              <a:buNone/>
            </a:pPr>
            <a:endParaRPr lang="en-US" altLang="en-US" i="1" smtClean="0"/>
          </a:p>
        </p:txBody>
      </p:sp>
      <p:grpSp>
        <p:nvGrpSpPr>
          <p:cNvPr id="2" name="Group 21"/>
          <p:cNvGrpSpPr>
            <a:grpSpLocks/>
          </p:cNvGrpSpPr>
          <p:nvPr/>
        </p:nvGrpSpPr>
        <p:grpSpPr bwMode="auto">
          <a:xfrm>
            <a:off x="2514600" y="3049588"/>
            <a:ext cx="2971800" cy="2971800"/>
            <a:chOff x="990601" y="3049587"/>
            <a:chExt cx="2971800" cy="2971800"/>
          </a:xfrm>
        </p:grpSpPr>
        <p:pic>
          <p:nvPicPr>
            <p:cNvPr id="256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1" y="3049587"/>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Bent Arrow 14"/>
            <p:cNvSpPr/>
            <p:nvPr/>
          </p:nvSpPr>
          <p:spPr bwMode="auto">
            <a:xfrm rot="16200000">
              <a:off x="2819401" y="4114799"/>
              <a:ext cx="304800" cy="304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6" name="Bent Arrow 15"/>
            <p:cNvSpPr/>
            <p:nvPr/>
          </p:nvSpPr>
          <p:spPr bwMode="auto">
            <a:xfrm rot="5571741">
              <a:off x="2217739" y="4732337"/>
              <a:ext cx="304800" cy="304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ustDataLst>
      <p:tags r:id="rId1"/>
    </p:custDataLst>
    <p:extLst>
      <p:ext uri="{BB962C8B-B14F-4D97-AF65-F5344CB8AC3E}">
        <p14:creationId xmlns:p14="http://schemas.microsoft.com/office/powerpoint/2010/main" val="36426021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108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Some quotes….</a:t>
            </a:r>
          </a:p>
        </p:txBody>
      </p:sp>
      <p:sp>
        <p:nvSpPr>
          <p:cNvPr id="3075" name="Content Placeholder 7"/>
          <p:cNvSpPr>
            <a:spLocks noGrp="1"/>
          </p:cNvSpPr>
          <p:nvPr>
            <p:ph idx="1"/>
          </p:nvPr>
        </p:nvSpPr>
        <p:spPr>
          <a:xfrm>
            <a:off x="838200" y="1783492"/>
            <a:ext cx="8929816" cy="4419600"/>
          </a:xfrm>
        </p:spPr>
        <p:txBody>
          <a:bodyPr/>
          <a:lstStyle/>
          <a:p>
            <a:pPr>
              <a:buFont typeface="Wingdings" panose="05000000000000000000" pitchFamily="2" charset="2"/>
              <a:buNone/>
            </a:pPr>
            <a:r>
              <a:rPr lang="en-US" altLang="en-US" sz="2400" dirty="0"/>
              <a:t>I really hate this damned </a:t>
            </a:r>
            <a:r>
              <a:rPr lang="en-US" altLang="en-US" sz="2400" dirty="0" smtClean="0"/>
              <a:t>machine</a:t>
            </a:r>
            <a:endParaRPr lang="tr-TR" altLang="en-US" sz="2400" dirty="0" smtClean="0"/>
          </a:p>
          <a:p>
            <a:pPr>
              <a:buFont typeface="Wingdings" panose="05000000000000000000" pitchFamily="2" charset="2"/>
              <a:buNone/>
            </a:pPr>
            <a:r>
              <a:rPr lang="en-US" altLang="en-US" sz="2400" dirty="0" smtClean="0"/>
              <a:t>It </a:t>
            </a:r>
            <a:r>
              <a:rPr lang="en-US" altLang="en-US" sz="2400" dirty="0"/>
              <a:t>never does quite what I want</a:t>
            </a:r>
            <a:br>
              <a:rPr lang="en-US" altLang="en-US" sz="2400" dirty="0"/>
            </a:br>
            <a:r>
              <a:rPr lang="en-US" altLang="en-US" sz="2400" dirty="0"/>
              <a:t>But only what I tell it.</a:t>
            </a:r>
          </a:p>
          <a:p>
            <a:pPr algn="r">
              <a:buFont typeface="Wingdings" panose="05000000000000000000" pitchFamily="2" charset="2"/>
              <a:buNone/>
            </a:pPr>
            <a:r>
              <a:rPr lang="en-US" altLang="en-US" sz="2400" dirty="0"/>
              <a:t>~Anon</a:t>
            </a:r>
          </a:p>
          <a:p>
            <a:pPr>
              <a:buFont typeface="Wingdings" panose="05000000000000000000" pitchFamily="2" charset="2"/>
              <a:buNone/>
            </a:pPr>
            <a:r>
              <a:rPr lang="en-US" altLang="en-US" sz="2400" dirty="0"/>
              <a:t>These machines have no common sense; they have not yet learned to </a:t>
            </a:r>
            <a:r>
              <a:rPr lang="en-US" altLang="en-US" sz="2400" i="1" dirty="0"/>
              <a:t>think</a:t>
            </a:r>
            <a:r>
              <a:rPr lang="en-US" altLang="en-US" sz="2400" dirty="0"/>
              <a:t>, and they do exactly as they are told, no more and no less. This fact is the hardest concept to grasp when one first tries to use a computer. </a:t>
            </a:r>
          </a:p>
          <a:p>
            <a:pPr algn="r">
              <a:buFont typeface="Wingdings" panose="05000000000000000000" pitchFamily="2" charset="2"/>
              <a:buNone/>
            </a:pPr>
            <a:r>
              <a:rPr lang="en-US" altLang="en-US" sz="2400" dirty="0"/>
              <a:t>~Donald Knuth</a:t>
            </a:r>
          </a:p>
        </p:txBody>
      </p:sp>
    </p:spTree>
    <p:custDataLst>
      <p:tags r:id="rId1"/>
    </p:custDataLst>
    <p:extLst>
      <p:ext uri="{BB962C8B-B14F-4D97-AF65-F5344CB8AC3E}">
        <p14:creationId xmlns:p14="http://schemas.microsoft.com/office/powerpoint/2010/main" val="19050265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Context matters—bread ovens </a:t>
            </a:r>
            <a:endParaRPr lang="en-US" dirty="0"/>
          </a:p>
        </p:txBody>
      </p:sp>
      <p:sp>
        <p:nvSpPr>
          <p:cNvPr id="4" name="Content Placeholder 3"/>
          <p:cNvSpPr>
            <a:spLocks noGrp="1"/>
          </p:cNvSpPr>
          <p:nvPr>
            <p:ph sz="half" idx="2"/>
          </p:nvPr>
        </p:nvSpPr>
        <p:spPr/>
        <p:txBody>
          <a:bodyPr/>
          <a:lstStyle/>
          <a:p>
            <a:r>
              <a:rPr lang="en-US" altLang="en-US" dirty="0" smtClean="0"/>
              <a:t>When you’re baking, it makes a difference what kind of oven you are using.</a:t>
            </a:r>
          </a:p>
          <a:p>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611" y="1501561"/>
            <a:ext cx="367665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8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9"/>
          <p:cNvSpPr>
            <a:spLocks noGrp="1"/>
          </p:cNvSpPr>
          <p:nvPr>
            <p:ph type="title"/>
          </p:nvPr>
        </p:nvSpPr>
        <p:spPr/>
        <p:txBody>
          <a:bodyPr/>
          <a:lstStyle/>
          <a:p>
            <a:r>
              <a:rPr lang="en-US" altLang="en-US" smtClean="0"/>
              <a:t>Context Matters—electric ovens</a:t>
            </a:r>
          </a:p>
        </p:txBody>
      </p:sp>
      <p:pic>
        <p:nvPicPr>
          <p:cNvPr id="27655" name="Picture 9" descr="C:\Users\daclem\AppData\Local\Microsoft\Windows\Temporary Internet Files\Content.IE5\0MQOQJK7\MPj0430544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648" y="1613106"/>
            <a:ext cx="7356389" cy="453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550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p:cNvSpPr>
            <a:spLocks noGrp="1"/>
          </p:cNvSpPr>
          <p:nvPr>
            <p:ph type="title"/>
          </p:nvPr>
        </p:nvSpPr>
        <p:spPr/>
        <p:txBody>
          <a:bodyPr/>
          <a:lstStyle/>
          <a:p>
            <a:r>
              <a:rPr lang="en-US" altLang="en-US" smtClean="0"/>
              <a:t>Context Matters—brick ovens</a:t>
            </a:r>
          </a:p>
        </p:txBody>
      </p:sp>
      <p:pic>
        <p:nvPicPr>
          <p:cNvPr id="28679" name="Picture 15" descr="C:\Users\daclem\AppData\Local\Microsoft\Windows\Temporary Internet Files\Content.IE5\85KGR8DP\MPj0436528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24254"/>
            <a:ext cx="7276070" cy="450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12486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09800" y="228600"/>
            <a:ext cx="7848600" cy="914400"/>
          </a:xfrm>
        </p:spPr>
        <p:txBody>
          <a:bodyPr/>
          <a:lstStyle/>
          <a:p>
            <a:r>
              <a:rPr lang="en-US" altLang="en-US" smtClean="0"/>
              <a:t>Context matters—bread machine</a:t>
            </a:r>
          </a:p>
        </p:txBody>
      </p:sp>
      <p:pic>
        <p:nvPicPr>
          <p:cNvPr id="29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612" y="1254211"/>
            <a:ext cx="42449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14534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Program vs. Algorithm</a:t>
            </a:r>
          </a:p>
        </p:txBody>
      </p:sp>
      <p:sp>
        <p:nvSpPr>
          <p:cNvPr id="30723" name="Rectangle 3"/>
          <p:cNvSpPr>
            <a:spLocks noGrp="1" noChangeArrowheads="1"/>
          </p:cNvSpPr>
          <p:nvPr>
            <p:ph type="body" idx="1"/>
          </p:nvPr>
        </p:nvSpPr>
        <p:spPr/>
        <p:txBody>
          <a:bodyPr/>
          <a:lstStyle/>
          <a:p>
            <a:pPr eaLnBrk="1" hangingPunct="1">
              <a:spcBef>
                <a:spcPct val="50000"/>
              </a:spcBef>
            </a:pPr>
            <a:r>
              <a:rPr lang="en-US" altLang="en-US" smtClean="0"/>
              <a:t>A program is an algorithm that has been customized to </a:t>
            </a:r>
          </a:p>
          <a:p>
            <a:pPr lvl="1" eaLnBrk="1" hangingPunct="1">
              <a:spcBef>
                <a:spcPct val="50000"/>
              </a:spcBef>
            </a:pPr>
            <a:r>
              <a:rPr lang="en-US" altLang="en-US" smtClean="0"/>
              <a:t>solve a specific task </a:t>
            </a:r>
          </a:p>
          <a:p>
            <a:pPr lvl="2" eaLnBrk="1" hangingPunct="1">
              <a:spcBef>
                <a:spcPct val="50000"/>
              </a:spcBef>
            </a:pPr>
            <a:r>
              <a:rPr lang="en-US" altLang="en-US" sz="2800"/>
              <a:t>under a specific set of circumstances </a:t>
            </a:r>
          </a:p>
          <a:p>
            <a:pPr lvl="3" eaLnBrk="1" hangingPunct="1">
              <a:spcBef>
                <a:spcPct val="50000"/>
              </a:spcBef>
            </a:pPr>
            <a:r>
              <a:rPr lang="en-US" altLang="en-US" sz="2800">
                <a:solidFill>
                  <a:srgbClr val="00B0F0"/>
                </a:solidFill>
              </a:rPr>
              <a:t>using a specific language</a:t>
            </a:r>
          </a:p>
          <a:p>
            <a:pPr eaLnBrk="1" hangingPunct="1">
              <a:spcBef>
                <a:spcPct val="50000"/>
              </a:spcBef>
            </a:pPr>
            <a:r>
              <a:rPr lang="en-US" altLang="en-US" smtClean="0"/>
              <a:t>Algorithm is </a:t>
            </a:r>
            <a:r>
              <a:rPr lang="en-US" altLang="en-US" i="1" smtClean="0"/>
              <a:t>general</a:t>
            </a:r>
          </a:p>
          <a:p>
            <a:pPr eaLnBrk="1" hangingPunct="1">
              <a:spcBef>
                <a:spcPct val="50000"/>
              </a:spcBef>
            </a:pPr>
            <a:r>
              <a:rPr lang="en-US" altLang="en-US" smtClean="0"/>
              <a:t>Program is </a:t>
            </a:r>
            <a:r>
              <a:rPr lang="en-US" altLang="en-US" i="1" smtClean="0"/>
              <a:t>specific</a:t>
            </a:r>
          </a:p>
        </p:txBody>
      </p:sp>
    </p:spTree>
    <p:custDataLst>
      <p:tags r:id="rId1"/>
    </p:custDataLst>
    <p:extLst>
      <p:ext uri="{BB962C8B-B14F-4D97-AF65-F5344CB8AC3E}">
        <p14:creationId xmlns:p14="http://schemas.microsoft.com/office/powerpoint/2010/main" val="36329989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A practice algorithm…</a:t>
            </a:r>
          </a:p>
        </p:txBody>
      </p:sp>
      <p:sp>
        <p:nvSpPr>
          <p:cNvPr id="31747" name="Content Placeholder 2"/>
          <p:cNvSpPr>
            <a:spLocks noGrp="1"/>
          </p:cNvSpPr>
          <p:nvPr>
            <p:ph idx="1"/>
          </p:nvPr>
        </p:nvSpPr>
        <p:spPr>
          <a:xfrm>
            <a:off x="2133600" y="1600200"/>
            <a:ext cx="4191000" cy="4419600"/>
          </a:xfrm>
        </p:spPr>
        <p:txBody>
          <a:bodyPr/>
          <a:lstStyle/>
          <a:p>
            <a:r>
              <a:rPr lang="en-US" altLang="en-US" smtClean="0"/>
              <a:t>Grab a piece of paper</a:t>
            </a:r>
          </a:p>
          <a:p>
            <a:r>
              <a:rPr lang="en-US" altLang="en-US" smtClean="0"/>
              <a:t>In the next few slides, I’ll name the property of an algorithm and you can fill in the blanks for making a salad.</a:t>
            </a:r>
          </a:p>
        </p:txBody>
      </p:sp>
      <p:pic>
        <p:nvPicPr>
          <p:cNvPr id="317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1219201"/>
            <a:ext cx="386715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46317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Algorithm: Input specified</a:t>
            </a:r>
          </a:p>
        </p:txBody>
      </p:sp>
      <p:sp>
        <p:nvSpPr>
          <p:cNvPr id="32771" name="Content Placeholder 2"/>
          <p:cNvSpPr>
            <a:spLocks noGrp="1"/>
          </p:cNvSpPr>
          <p:nvPr>
            <p:ph idx="1"/>
          </p:nvPr>
        </p:nvSpPr>
        <p:spPr>
          <a:xfrm>
            <a:off x="2133600" y="1600200"/>
            <a:ext cx="3581400" cy="4419600"/>
          </a:xfrm>
        </p:spPr>
        <p:txBody>
          <a:bodyPr/>
          <a:lstStyle/>
          <a:p>
            <a:r>
              <a:rPr lang="en-US" altLang="en-US" smtClean="0"/>
              <a:t>Algorithm for preparing a salad</a:t>
            </a:r>
          </a:p>
          <a:p>
            <a:pPr marL="971550" lvl="1" indent="-514350">
              <a:buClr>
                <a:srgbClr val="FF0000"/>
              </a:buClr>
              <a:buFont typeface="Arial" panose="020B0604020202020204" pitchFamily="34" charset="0"/>
              <a:buAutoNum type="arabicPeriod"/>
            </a:pPr>
            <a:r>
              <a:rPr lang="en-US" altLang="en-US" smtClean="0">
                <a:solidFill>
                  <a:srgbClr val="FF0000"/>
                </a:solidFill>
              </a:rPr>
              <a:t>Input specified</a:t>
            </a:r>
          </a:p>
        </p:txBody>
      </p:sp>
      <p:pic>
        <p:nvPicPr>
          <p:cNvPr id="32775" name="Picture 9" descr="C:\Users\daclem\AppData\Local\Microsoft\Windows\Temporary Internet Files\Content.IE5\85KGR8DP\MPj04387940000[1].jpg"/>
          <p:cNvPicPr>
            <a:picLocks noChangeAspect="1" noChangeArrowheads="1"/>
          </p:cNvPicPr>
          <p:nvPr/>
        </p:nvPicPr>
        <p:blipFill>
          <a:blip r:embed="rId4">
            <a:extLst>
              <a:ext uri="{28A0092B-C50C-407E-A947-70E740481C1C}">
                <a14:useLocalDpi xmlns:a14="http://schemas.microsoft.com/office/drawing/2010/main" val="0"/>
              </a:ext>
            </a:extLst>
          </a:blip>
          <a:srcRect l="6062" t="6667" r="7368" b="4443"/>
          <a:stretch>
            <a:fillRect/>
          </a:stretch>
        </p:blipFill>
        <p:spPr bwMode="auto">
          <a:xfrm>
            <a:off x="6629400" y="-15875"/>
            <a:ext cx="40386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93710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Algorithm—Output specified</a:t>
            </a:r>
          </a:p>
        </p:txBody>
      </p:sp>
      <p:pic>
        <p:nvPicPr>
          <p:cNvPr id="33798" name="Picture 13" descr="C:\Users\daclem\AppData\Local\Microsoft\Windows\Temporary Internet Files\Content.IE5\6HD6PN9V\MPj04365890000[1].jpg"/>
          <p:cNvPicPr>
            <a:picLocks noChangeAspect="1" noChangeArrowheads="1"/>
          </p:cNvPicPr>
          <p:nvPr/>
        </p:nvPicPr>
        <p:blipFill>
          <a:blip r:embed="rId4">
            <a:extLst>
              <a:ext uri="{28A0092B-C50C-407E-A947-70E740481C1C}">
                <a14:useLocalDpi xmlns:a14="http://schemas.microsoft.com/office/drawing/2010/main" val="0"/>
              </a:ext>
            </a:extLst>
          </a:blip>
          <a:srcRect t="7143"/>
          <a:stretch>
            <a:fillRect/>
          </a:stretch>
        </p:blipFill>
        <p:spPr bwMode="auto">
          <a:xfrm>
            <a:off x="5846764" y="152400"/>
            <a:ext cx="48212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Content Placeholder 2"/>
          <p:cNvSpPr>
            <a:spLocks noGrp="1"/>
          </p:cNvSpPr>
          <p:nvPr>
            <p:ph idx="1"/>
          </p:nvPr>
        </p:nvSpPr>
        <p:spPr>
          <a:xfrm>
            <a:off x="2133600" y="1600200"/>
            <a:ext cx="3733800" cy="4419600"/>
          </a:xfrm>
        </p:spPr>
        <p:txBody>
          <a:bodyPr/>
          <a:lstStyle/>
          <a:p>
            <a:r>
              <a:rPr lang="en-US" altLang="en-US" smtClean="0"/>
              <a:t>Algorithm for preparing a </a:t>
            </a:r>
            <a:br>
              <a:rPr lang="en-US" altLang="en-US" smtClean="0"/>
            </a:br>
            <a:r>
              <a:rPr lang="en-US" altLang="en-US" smtClean="0"/>
              <a:t>salad</a:t>
            </a:r>
          </a:p>
          <a:p>
            <a:pPr marL="971550" lvl="1" indent="-514350">
              <a:buClr>
                <a:srgbClr val="FF0000"/>
              </a:buClr>
              <a:buFont typeface="Arial" panose="020B0604020202020204" pitchFamily="34" charset="0"/>
              <a:buAutoNum type="arabicPeriod" startAt="2"/>
            </a:pPr>
            <a:r>
              <a:rPr lang="en-US" altLang="en-US" smtClean="0">
                <a:solidFill>
                  <a:srgbClr val="FF0000"/>
                </a:solidFill>
              </a:rPr>
              <a:t>Output specified</a:t>
            </a:r>
          </a:p>
        </p:txBody>
      </p:sp>
    </p:spTree>
    <p:custDataLst>
      <p:tags r:id="rId1"/>
    </p:custDataLst>
    <p:extLst>
      <p:ext uri="{BB962C8B-B14F-4D97-AF65-F5344CB8AC3E}">
        <p14:creationId xmlns:p14="http://schemas.microsoft.com/office/powerpoint/2010/main" val="68411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Algorithm</a:t>
            </a:r>
            <a:r>
              <a:rPr lang="en-US" altLang="en-US" dirty="0" smtClean="0"/>
              <a:t>—</a:t>
            </a:r>
            <a:r>
              <a:rPr lang="tr-TR" altLang="en-US" dirty="0" smtClean="0"/>
              <a:t> </a:t>
            </a:r>
            <a:r>
              <a:rPr lang="en-US" altLang="en-US" dirty="0" smtClean="0"/>
              <a:t>Definiteness </a:t>
            </a:r>
            <a:r>
              <a:rPr lang="en-US" altLang="en-US" dirty="0" smtClean="0"/>
              <a:t>&amp; Effectiveness</a:t>
            </a:r>
          </a:p>
        </p:txBody>
      </p:sp>
      <p:pic>
        <p:nvPicPr>
          <p:cNvPr id="34823" name="Picture 14" descr="C:\Users\daclem\AppData\Local\Microsoft\Windows\Temporary Internet Files\Content.IE5\0MQOQJK7\MPj0430790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914" y="1584136"/>
            <a:ext cx="6507891"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545757" y="1973263"/>
            <a:ext cx="3505200" cy="2743200"/>
          </a:xfrm>
          <a:prstGeom prst="rect">
            <a:avLst/>
          </a:prstGeom>
          <a:solidFill>
            <a:schemeClr val="accent1">
              <a:alpha val="45000"/>
            </a:schemeClr>
          </a:solidFill>
          <a:ln w="9525">
            <a:noFill/>
            <a:miter lim="800000"/>
            <a:headEnd/>
            <a:tailEnd/>
          </a:ln>
        </p:spPr>
        <p:txBody>
          <a:bodyPr/>
          <a:lstStyle/>
          <a:p>
            <a:pPr marL="342900" indent="-342900">
              <a:spcBef>
                <a:spcPct val="20000"/>
              </a:spcBef>
              <a:buClr>
                <a:schemeClr val="tx1"/>
              </a:buClr>
              <a:buSzPct val="80000"/>
              <a:buFont typeface="Wingdings" pitchFamily="2" charset="2"/>
              <a:buChar char="l"/>
              <a:defRPr/>
            </a:pPr>
            <a:r>
              <a:rPr lang="en-US" sz="3200" b="1" kern="0" dirty="0">
                <a:solidFill>
                  <a:schemeClr val="bg1"/>
                </a:solidFill>
              </a:rPr>
              <a:t>Algorithm for preparing a salad</a:t>
            </a:r>
          </a:p>
          <a:p>
            <a:pPr marL="971550" lvl="1" indent="-514350">
              <a:spcBef>
                <a:spcPct val="20000"/>
              </a:spcBef>
              <a:buClr>
                <a:srgbClr val="FF0000"/>
              </a:buClr>
              <a:buSzPct val="70000"/>
              <a:buFont typeface="+mj-lt"/>
              <a:buAutoNum type="arabicPeriod" startAt="3"/>
              <a:defRPr/>
            </a:pPr>
            <a:r>
              <a:rPr lang="en-US" sz="2800" kern="0" dirty="0">
                <a:solidFill>
                  <a:srgbClr val="FF0000"/>
                </a:solidFill>
              </a:rPr>
              <a:t>Definiteness</a:t>
            </a:r>
          </a:p>
          <a:p>
            <a:pPr marL="971550" lvl="1" indent="-514350">
              <a:spcBef>
                <a:spcPct val="20000"/>
              </a:spcBef>
              <a:buClr>
                <a:srgbClr val="FF0000"/>
              </a:buClr>
              <a:buSzPct val="70000"/>
              <a:buFont typeface="+mj-lt"/>
              <a:buAutoNum type="arabicPeriod" startAt="3"/>
              <a:defRPr/>
            </a:pPr>
            <a:r>
              <a:rPr lang="en-US" sz="2800" kern="0" dirty="0">
                <a:solidFill>
                  <a:srgbClr val="FF0000"/>
                </a:solidFill>
              </a:rPr>
              <a:t>Effectiveness</a:t>
            </a:r>
          </a:p>
        </p:txBody>
      </p:sp>
    </p:spTree>
    <p:custDataLst>
      <p:tags r:id="rId1"/>
    </p:custDataLst>
    <p:extLst>
      <p:ext uri="{BB962C8B-B14F-4D97-AF65-F5344CB8AC3E}">
        <p14:creationId xmlns:p14="http://schemas.microsoft.com/office/powerpoint/2010/main" val="4177426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Algorithms--Finiteness</a:t>
            </a:r>
          </a:p>
        </p:txBody>
      </p:sp>
      <p:pic>
        <p:nvPicPr>
          <p:cNvPr id="35846" name="Picture 2" descr="C:\Users\daclem\AppData\Local\Microsoft\Windows\Temporary Internet Files\Content.IE5\0MQOQJK7\MPj0409471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329" y="1293341"/>
            <a:ext cx="3010458" cy="452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2286000" y="1752600"/>
            <a:ext cx="3505200" cy="3200400"/>
          </a:xfrm>
          <a:prstGeom prst="rect">
            <a:avLst/>
          </a:prstGeom>
          <a:noFill/>
          <a:ln w="9525">
            <a:noFill/>
            <a:miter lim="800000"/>
            <a:headEnd/>
            <a:tailEnd/>
          </a:ln>
        </p:spPr>
        <p:txBody>
          <a:bodyPr/>
          <a:lstStyle/>
          <a:p>
            <a:pPr marL="342900" indent="-342900">
              <a:spcBef>
                <a:spcPct val="20000"/>
              </a:spcBef>
              <a:buClr>
                <a:schemeClr val="tx1"/>
              </a:buClr>
              <a:buSzPct val="80000"/>
              <a:buFont typeface="Wingdings" pitchFamily="2" charset="2"/>
              <a:buChar char="l"/>
              <a:defRPr/>
            </a:pPr>
            <a:r>
              <a:rPr lang="en-US" sz="3200" kern="0" dirty="0"/>
              <a:t>Algorithm for preparing a salad</a:t>
            </a:r>
          </a:p>
          <a:p>
            <a:pPr marL="971550" lvl="1" indent="-514350">
              <a:spcBef>
                <a:spcPct val="20000"/>
              </a:spcBef>
              <a:buClr>
                <a:srgbClr val="FF0000"/>
              </a:buClr>
              <a:buSzPct val="70000"/>
              <a:buFont typeface="+mj-lt"/>
              <a:buAutoNum type="arabicPeriod" startAt="5"/>
              <a:defRPr/>
            </a:pPr>
            <a:r>
              <a:rPr lang="en-US" sz="2800" kern="0" dirty="0">
                <a:solidFill>
                  <a:srgbClr val="FF0000"/>
                </a:solidFill>
              </a:rPr>
              <a:t>Finiteness</a:t>
            </a:r>
          </a:p>
        </p:txBody>
      </p:sp>
    </p:spTree>
    <p:custDataLst>
      <p:tags r:id="rId1"/>
    </p:custDataLst>
    <p:extLst>
      <p:ext uri="{BB962C8B-B14F-4D97-AF65-F5344CB8AC3E}">
        <p14:creationId xmlns:p14="http://schemas.microsoft.com/office/powerpoint/2010/main" val="39550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09800" y="1676400"/>
            <a:ext cx="8001000" cy="1143000"/>
          </a:xfrm>
        </p:spPr>
        <p:txBody>
          <a:bodyPr>
            <a:normAutofit fontScale="90000"/>
          </a:bodyPr>
          <a:lstStyle/>
          <a:p>
            <a:r>
              <a:rPr lang="en-US" altLang="en-US" sz="4800" b="1" dirty="0">
                <a:latin typeface="Times" panose="02020603050405020304" pitchFamily="18" charset="0"/>
              </a:rPr>
              <a:t>What's The Plan?</a:t>
            </a:r>
            <a:br>
              <a:rPr lang="en-US" altLang="en-US" sz="4800" b="1" dirty="0">
                <a:latin typeface="Times" panose="02020603050405020304" pitchFamily="18" charset="0"/>
              </a:rPr>
            </a:br>
            <a:r>
              <a:rPr lang="en-US" altLang="en-US" sz="4800" b="1" dirty="0" smtClean="0">
                <a:latin typeface="Times" panose="02020603050405020304" pitchFamily="18" charset="0"/>
              </a:rPr>
              <a:t>Algorithmic</a:t>
            </a:r>
            <a:r>
              <a:rPr lang="tr-TR" altLang="en-US" sz="4800" b="1" dirty="0" smtClean="0">
                <a:latin typeface="Times" panose="02020603050405020304" pitchFamily="18" charset="0"/>
              </a:rPr>
              <a:t>/</a:t>
            </a:r>
            <a:r>
              <a:rPr lang="tr-TR" altLang="en-US" sz="4800" b="1" dirty="0" err="1" smtClean="0">
                <a:latin typeface="Times" panose="02020603050405020304" pitchFamily="18" charset="0"/>
              </a:rPr>
              <a:t>Computational</a:t>
            </a:r>
            <a:r>
              <a:rPr lang="tr-TR" altLang="en-US" sz="4800" b="1" dirty="0" smtClean="0">
                <a:latin typeface="Times" panose="02020603050405020304" pitchFamily="18" charset="0"/>
              </a:rPr>
              <a:t> </a:t>
            </a:r>
            <a:r>
              <a:rPr lang="en-US" altLang="en-US" sz="4800" b="1" dirty="0" smtClean="0">
                <a:latin typeface="Times" panose="02020603050405020304" pitchFamily="18" charset="0"/>
              </a:rPr>
              <a:t> Thinking</a:t>
            </a:r>
            <a:endParaRPr lang="en-US" altLang="en-US" dirty="0" smtClean="0"/>
          </a:p>
        </p:txBody>
      </p:sp>
      <p:sp>
        <p:nvSpPr>
          <p:cNvPr id="5123" name="Rectangle 3"/>
          <p:cNvSpPr>
            <a:spLocks noGrp="1" noChangeArrowheads="1"/>
          </p:cNvSpPr>
          <p:nvPr>
            <p:ph type="subTitle" idx="1"/>
          </p:nvPr>
        </p:nvSpPr>
        <p:spPr>
          <a:xfrm>
            <a:off x="2895600" y="3886200"/>
            <a:ext cx="6400800" cy="685800"/>
          </a:xfrm>
        </p:spPr>
        <p:txBody>
          <a:bodyPr>
            <a:normAutofit lnSpcReduction="10000"/>
          </a:bodyPr>
          <a:lstStyle/>
          <a:p>
            <a:pPr eaLnBrk="1" hangingPunct="1"/>
            <a:r>
              <a:rPr lang="en-US" altLang="en-US" i="1" smtClean="0"/>
              <a:t>Step-by-step directions for whatever someone, or the computer, needs to do</a:t>
            </a:r>
            <a:endParaRPr lang="en-US" altLang="en-US" smtClean="0"/>
          </a:p>
        </p:txBody>
      </p:sp>
    </p:spTree>
    <p:extLst>
      <p:ext uri="{BB962C8B-B14F-4D97-AF65-F5344CB8AC3E}">
        <p14:creationId xmlns:p14="http://schemas.microsoft.com/office/powerpoint/2010/main" val="82918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tr-TR" altLang="en-US" dirty="0" smtClean="0"/>
              <a:t>Exchange </a:t>
            </a:r>
            <a:r>
              <a:rPr lang="tr-TR" altLang="en-US" dirty="0" err="1" smtClean="0"/>
              <a:t>Sort</a:t>
            </a:r>
            <a:r>
              <a:rPr lang="tr-TR" altLang="en-US" dirty="0" smtClean="0"/>
              <a:t> </a:t>
            </a:r>
            <a:r>
              <a:rPr lang="tr-TR" altLang="en-US" dirty="0" err="1" smtClean="0"/>
              <a:t>Algorithm</a:t>
            </a:r>
            <a:endParaRPr lang="en-US" altLang="en-US" dirty="0" smtClean="0"/>
          </a:p>
        </p:txBody>
      </p:sp>
      <p:sp>
        <p:nvSpPr>
          <p:cNvPr id="37891" name="Content Placeholder 2"/>
          <p:cNvSpPr>
            <a:spLocks noGrp="1"/>
          </p:cNvSpPr>
          <p:nvPr>
            <p:ph idx="1"/>
          </p:nvPr>
        </p:nvSpPr>
        <p:spPr/>
        <p:txBody>
          <a:bodyPr/>
          <a:lstStyle/>
          <a:p>
            <a:r>
              <a:rPr lang="en-US" altLang="en-US" dirty="0" smtClean="0">
                <a:hlinkClick r:id="rId2"/>
              </a:rPr>
              <a:t>Exchange sort algorithm</a:t>
            </a:r>
            <a:endParaRPr lang="en-US" altLang="en-US" dirty="0" smtClean="0"/>
          </a:p>
        </p:txBody>
      </p:sp>
    </p:spTree>
    <p:extLst>
      <p:ext uri="{BB962C8B-B14F-4D97-AF65-F5344CB8AC3E}">
        <p14:creationId xmlns:p14="http://schemas.microsoft.com/office/powerpoint/2010/main" val="354725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smtClean="0"/>
              <a:t>Algorithm</a:t>
            </a:r>
          </a:p>
        </p:txBody>
      </p:sp>
      <p:sp>
        <p:nvSpPr>
          <p:cNvPr id="6148" name="Rectangle 3"/>
          <p:cNvSpPr>
            <a:spLocks noGrp="1" noChangeArrowheads="1"/>
          </p:cNvSpPr>
          <p:nvPr>
            <p:ph type="body" idx="1"/>
          </p:nvPr>
        </p:nvSpPr>
        <p:spPr/>
        <p:txBody>
          <a:bodyPr/>
          <a:lstStyle/>
          <a:p>
            <a:pPr eaLnBrk="1" hangingPunct="1">
              <a:lnSpc>
                <a:spcPct val="90000"/>
              </a:lnSpc>
              <a:spcBef>
                <a:spcPct val="50000"/>
              </a:spcBef>
            </a:pPr>
            <a:r>
              <a:rPr lang="en-US" altLang="en-US" smtClean="0"/>
              <a:t>A precise, systematic method for producing a specified result</a:t>
            </a:r>
          </a:p>
          <a:p>
            <a:pPr eaLnBrk="1" hangingPunct="1">
              <a:lnSpc>
                <a:spcPct val="90000"/>
              </a:lnSpc>
              <a:spcBef>
                <a:spcPct val="50000"/>
              </a:spcBef>
            </a:pPr>
            <a:r>
              <a:rPr lang="en-US" altLang="en-US" smtClean="0"/>
              <a:t>In real life we do this all the time:</a:t>
            </a:r>
          </a:p>
        </p:txBody>
      </p:sp>
    </p:spTree>
    <p:extLst>
      <p:ext uri="{BB962C8B-B14F-4D97-AF65-F5344CB8AC3E}">
        <p14:creationId xmlns:p14="http://schemas.microsoft.com/office/powerpoint/2010/main" val="222049604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4016" y="150942"/>
            <a:ext cx="10515600" cy="812886"/>
          </a:xfrm>
        </p:spPr>
        <p:txBody>
          <a:bodyPr/>
          <a:lstStyle/>
          <a:p>
            <a:r>
              <a:rPr lang="en-US" altLang="en-US" dirty="0" smtClean="0"/>
              <a:t>What is an algorithm?</a:t>
            </a:r>
          </a:p>
        </p:txBody>
      </p:sp>
      <p:sp>
        <p:nvSpPr>
          <p:cNvPr id="8195" name="Content Placeholder 2"/>
          <p:cNvSpPr>
            <a:spLocks noGrp="1"/>
          </p:cNvSpPr>
          <p:nvPr>
            <p:ph idx="1"/>
          </p:nvPr>
        </p:nvSpPr>
        <p:spPr>
          <a:xfrm>
            <a:off x="722872" y="1979441"/>
            <a:ext cx="10515600" cy="2312473"/>
          </a:xfrm>
        </p:spPr>
        <p:txBody>
          <a:bodyPr/>
          <a:lstStyle/>
          <a:p>
            <a:r>
              <a:rPr lang="en-US" altLang="en-US" sz="2400" dirty="0">
                <a:solidFill>
                  <a:srgbClr val="FF0000"/>
                </a:solidFill>
              </a:rPr>
              <a:t>Algorithm</a:t>
            </a:r>
            <a:r>
              <a:rPr lang="en-US" altLang="en-US" sz="2400" dirty="0"/>
              <a:t> </a:t>
            </a:r>
            <a:r>
              <a:rPr lang="en-US" altLang="en-US" sz="2000" dirty="0"/>
              <a:t>is a procedure and sequence of actions to accomplish some task. The concept of an algorithm is often illustrated by the example of a recipe, although many algorithms are much more complex; algorithms often have steps that repeat (iterate) or require decisions (such as logic or comparison). In most higher level programs, algorithms act in complex patterns, each using smaller and smaller sub-methods which are built up to the program as a whole. </a:t>
            </a:r>
          </a:p>
          <a:p>
            <a:pPr algn="r">
              <a:buFont typeface="Wingdings" panose="05000000000000000000" pitchFamily="2" charset="2"/>
              <a:buNone/>
            </a:pPr>
            <a:r>
              <a:rPr lang="en-US" altLang="en-US" sz="1800" dirty="0"/>
              <a:t>Source: </a:t>
            </a:r>
            <a:r>
              <a:rPr lang="en-US" altLang="en-US" sz="1800" dirty="0">
                <a:hlinkClick r:id="rId4"/>
              </a:rPr>
              <a:t>Computer User's online dictionary</a:t>
            </a:r>
            <a:endParaRPr lang="en-US" altLang="en-US" sz="1800" dirty="0"/>
          </a:p>
        </p:txBody>
      </p:sp>
      <p:sp>
        <p:nvSpPr>
          <p:cNvPr id="2" name="TextBox 1"/>
          <p:cNvSpPr txBox="1"/>
          <p:nvPr/>
        </p:nvSpPr>
        <p:spPr>
          <a:xfrm>
            <a:off x="813487" y="963828"/>
            <a:ext cx="10515600" cy="1200329"/>
          </a:xfrm>
          <a:prstGeom prst="rect">
            <a:avLst/>
          </a:prstGeom>
          <a:noFill/>
        </p:spPr>
        <p:txBody>
          <a:bodyPr wrap="square" rtlCol="0">
            <a:spAutoFit/>
          </a:bodyPr>
          <a:lstStyle/>
          <a:p>
            <a:r>
              <a:rPr lang="en-US" altLang="en-US" dirty="0" smtClean="0"/>
              <a:t>Algorithms occur in many area of our lives outside the realm of computer programs. The most common description of an algorithm is a set of step-by-step directions that you give to someone else or publish in some way so that they can achieve the desired result. </a:t>
            </a:r>
          </a:p>
          <a:p>
            <a:endParaRPr lang="en-US" dirty="0"/>
          </a:p>
        </p:txBody>
      </p:sp>
      <p:sp>
        <p:nvSpPr>
          <p:cNvPr id="3" name="Rectangle 2"/>
          <p:cNvSpPr/>
          <p:nvPr/>
        </p:nvSpPr>
        <p:spPr>
          <a:xfrm>
            <a:off x="813487" y="4153365"/>
            <a:ext cx="10515600" cy="2308324"/>
          </a:xfrm>
          <a:prstGeom prst="rect">
            <a:avLst/>
          </a:prstGeom>
        </p:spPr>
        <p:txBody>
          <a:bodyPr wrap="square">
            <a:spAutoFit/>
          </a:bodyPr>
          <a:lstStyle/>
          <a:p>
            <a:pPr>
              <a:spcBef>
                <a:spcPct val="0"/>
              </a:spcBef>
            </a:pPr>
            <a:r>
              <a:rPr lang="en-US" altLang="en-US" dirty="0" smtClean="0"/>
              <a:t>A receipt is a common algorithm. In a recipe you may repeat a step over and over. For instance, giving directions for peeling a single carrot and then slicing it until all the carrots are peeled and sliced. You may have logical branches. For instance, if the tomatoes have dark spots, dig them out with a knife and throw them away. If the tomatoes do not have dark spot, continue on to the next step. </a:t>
            </a:r>
          </a:p>
          <a:p>
            <a:pPr>
              <a:spcBef>
                <a:spcPct val="0"/>
              </a:spcBef>
            </a:pPr>
            <a:endParaRPr lang="en-US" altLang="en-US" dirty="0" smtClean="0"/>
          </a:p>
          <a:p>
            <a:pPr>
              <a:spcBef>
                <a:spcPct val="0"/>
              </a:spcBef>
            </a:pPr>
            <a:r>
              <a:rPr lang="en-US" altLang="en-US" b="1" dirty="0" smtClean="0"/>
              <a:t>Repetition</a:t>
            </a:r>
            <a:r>
              <a:rPr lang="en-US" altLang="en-US" dirty="0" smtClean="0"/>
              <a:t> and </a:t>
            </a:r>
            <a:r>
              <a:rPr lang="en-US" altLang="en-US" b="1" dirty="0" smtClean="0"/>
              <a:t>logical branches </a:t>
            </a:r>
            <a:r>
              <a:rPr lang="en-US" altLang="en-US" dirty="0" smtClean="0"/>
              <a:t>are some of the common concepts of </a:t>
            </a:r>
            <a:r>
              <a:rPr lang="en-US" altLang="en-US" b="1" dirty="0" smtClean="0"/>
              <a:t>computer programs </a:t>
            </a:r>
            <a:r>
              <a:rPr lang="en-US" altLang="en-US" dirty="0" smtClean="0"/>
              <a:t>as well. In the next module, we’ll start our exploration of the concepts common to all computer programs. For this module, we’ll focus on algorithmic thinking.</a:t>
            </a:r>
            <a:endParaRPr lang="en-US" altLang="en-US" dirty="0" smtClean="0"/>
          </a:p>
        </p:txBody>
      </p:sp>
    </p:spTree>
    <p:custDataLst>
      <p:tags r:id="rId1"/>
    </p:custDataLst>
    <p:extLst>
      <p:ext uri="{BB962C8B-B14F-4D97-AF65-F5344CB8AC3E}">
        <p14:creationId xmlns:p14="http://schemas.microsoft.com/office/powerpoint/2010/main" val="295608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Algorithms in our everyday lives</a:t>
            </a:r>
          </a:p>
        </p:txBody>
      </p:sp>
      <p:sp>
        <p:nvSpPr>
          <p:cNvPr id="9219" name="Content Placeholder 2"/>
          <p:cNvSpPr>
            <a:spLocks noGrp="1"/>
          </p:cNvSpPr>
          <p:nvPr>
            <p:ph idx="1"/>
          </p:nvPr>
        </p:nvSpPr>
        <p:spPr>
          <a:xfrm>
            <a:off x="2133600" y="1447800"/>
            <a:ext cx="7924800" cy="4419600"/>
          </a:xfrm>
        </p:spPr>
        <p:txBody>
          <a:bodyPr/>
          <a:lstStyle/>
          <a:p>
            <a:r>
              <a:rPr lang="en-US" altLang="en-US" smtClean="0"/>
              <a:t>Directions to our home, workplace, or the shopping mall to meet friends</a:t>
            </a:r>
          </a:p>
          <a:p>
            <a:r>
              <a:rPr lang="en-US" altLang="en-US" smtClean="0"/>
              <a:t>Recipes</a:t>
            </a:r>
          </a:p>
          <a:p>
            <a:r>
              <a:rPr lang="en-US" altLang="en-US" smtClean="0"/>
              <a:t>Patterns </a:t>
            </a:r>
          </a:p>
          <a:p>
            <a:pPr lvl="1"/>
            <a:r>
              <a:rPr lang="en-US" altLang="en-US" smtClean="0"/>
              <a:t>For sewing clothes or soft furnishings</a:t>
            </a:r>
          </a:p>
          <a:p>
            <a:pPr lvl="1"/>
            <a:r>
              <a:rPr lang="en-US" altLang="en-US" smtClean="0"/>
              <a:t>For knitting or crochet</a:t>
            </a:r>
          </a:p>
          <a:p>
            <a:r>
              <a:rPr lang="en-US" altLang="en-US" smtClean="0"/>
              <a:t>Plans for building furniture</a:t>
            </a:r>
          </a:p>
          <a:p>
            <a:r>
              <a:rPr lang="en-US" altLang="en-US" smtClean="0"/>
              <a:t>Owners’ manuals</a:t>
            </a:r>
          </a:p>
          <a:p>
            <a:pPr lvl="1"/>
            <a:endParaRPr lang="en-US" altLang="en-US" smtClean="0"/>
          </a:p>
        </p:txBody>
      </p:sp>
    </p:spTree>
    <p:custDataLst>
      <p:tags r:id="rId1"/>
    </p:custDataLst>
    <p:extLst>
      <p:ext uri="{BB962C8B-B14F-4D97-AF65-F5344CB8AC3E}">
        <p14:creationId xmlns:p14="http://schemas.microsoft.com/office/powerpoint/2010/main" val="229692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6308" y="266271"/>
            <a:ext cx="10515600" cy="730507"/>
          </a:xfrm>
        </p:spPr>
        <p:txBody>
          <a:bodyPr/>
          <a:lstStyle/>
          <a:p>
            <a:r>
              <a:rPr lang="en-US" altLang="en-US" dirty="0" smtClean="0"/>
              <a:t>Algorithms in our everyday lives</a:t>
            </a:r>
          </a:p>
        </p:txBody>
      </p:sp>
      <p:sp>
        <p:nvSpPr>
          <p:cNvPr id="10243" name="Content Placeholder 2"/>
          <p:cNvSpPr>
            <a:spLocks noGrp="1"/>
          </p:cNvSpPr>
          <p:nvPr>
            <p:ph idx="1"/>
          </p:nvPr>
        </p:nvSpPr>
        <p:spPr>
          <a:xfrm>
            <a:off x="609599" y="988540"/>
            <a:ext cx="7924800" cy="3031525"/>
          </a:xfrm>
        </p:spPr>
        <p:txBody>
          <a:bodyPr/>
          <a:lstStyle/>
          <a:p>
            <a:r>
              <a:rPr lang="en-US" altLang="en-US" dirty="0" smtClean="0"/>
              <a:t>Each algorithm</a:t>
            </a:r>
          </a:p>
          <a:p>
            <a:pPr lvl="1"/>
            <a:r>
              <a:rPr lang="en-US" altLang="en-US" dirty="0" smtClean="0"/>
              <a:t>Each algorithm solves a problem or answers a question. </a:t>
            </a:r>
            <a:endParaRPr lang="tr-TR" altLang="en-US" dirty="0" smtClean="0"/>
          </a:p>
          <a:p>
            <a:pPr lvl="1"/>
            <a:endParaRPr lang="tr-TR" altLang="en-US" dirty="0"/>
          </a:p>
          <a:p>
            <a:pPr marL="457200" lvl="1" indent="0">
              <a:buNone/>
            </a:pPr>
            <a:r>
              <a:rPr lang="en-US" altLang="en-US" dirty="0" smtClean="0"/>
              <a:t>Each set of directions can be repeated with the same, or similar, results, depending on how well it’s written.</a:t>
            </a:r>
            <a:endParaRPr lang="tr-TR" altLang="en-US" dirty="0" smtClean="0"/>
          </a:p>
          <a:p>
            <a:pPr lvl="1"/>
            <a:r>
              <a:rPr lang="en-US" altLang="en-US" dirty="0" smtClean="0"/>
              <a:t>Can </a:t>
            </a:r>
            <a:r>
              <a:rPr lang="en-US" altLang="en-US" dirty="0" smtClean="0"/>
              <a:t>be repeated over and over</a:t>
            </a:r>
          </a:p>
          <a:p>
            <a:pPr lvl="2"/>
            <a:r>
              <a:rPr lang="en-US" altLang="en-US" dirty="0" smtClean="0"/>
              <a:t>With the same </a:t>
            </a:r>
            <a:r>
              <a:rPr lang="en-US" altLang="en-US" dirty="0" smtClean="0"/>
              <a:t>results</a:t>
            </a:r>
            <a:endParaRPr lang="en-US" altLang="en-US" dirty="0" smtClean="0"/>
          </a:p>
        </p:txBody>
      </p:sp>
      <p:sp>
        <p:nvSpPr>
          <p:cNvPr id="2" name="Rectangle 1"/>
          <p:cNvSpPr/>
          <p:nvPr/>
        </p:nvSpPr>
        <p:spPr>
          <a:xfrm>
            <a:off x="508685" y="4324865"/>
            <a:ext cx="10571205" cy="369332"/>
          </a:xfrm>
          <a:prstGeom prst="rect">
            <a:avLst/>
          </a:prstGeom>
        </p:spPr>
        <p:txBody>
          <a:bodyPr wrap="square">
            <a:spAutoFit/>
          </a:bodyPr>
          <a:lstStyle/>
          <a:p>
            <a:pPr>
              <a:spcBef>
                <a:spcPct val="0"/>
              </a:spcBef>
            </a:pPr>
            <a:r>
              <a:rPr lang="en-US" altLang="en-US" dirty="0" smtClean="0"/>
              <a:t>We’ll look at some of the difficulties and some of the rules and guidelines for writing a good algorithm.</a:t>
            </a:r>
            <a:endParaRPr lang="en-US" altLang="en-US" dirty="0" smtClean="0"/>
          </a:p>
        </p:txBody>
      </p:sp>
      <p:sp>
        <p:nvSpPr>
          <p:cNvPr id="3" name="Rectangle 2"/>
          <p:cNvSpPr/>
          <p:nvPr/>
        </p:nvSpPr>
        <p:spPr>
          <a:xfrm>
            <a:off x="508685" y="4742334"/>
            <a:ext cx="10818342" cy="1754326"/>
          </a:xfrm>
          <a:prstGeom prst="rect">
            <a:avLst/>
          </a:prstGeom>
        </p:spPr>
        <p:txBody>
          <a:bodyPr wrap="square">
            <a:spAutoFit/>
          </a:bodyPr>
          <a:lstStyle/>
          <a:p>
            <a:pPr>
              <a:spcBef>
                <a:spcPct val="0"/>
              </a:spcBef>
            </a:pPr>
            <a:r>
              <a:rPr lang="en-US" altLang="en-US" dirty="0" smtClean="0"/>
              <a:t>When we create an </a:t>
            </a:r>
            <a:r>
              <a:rPr lang="en-US" altLang="en-US" dirty="0" err="1" smtClean="0"/>
              <a:t>algorith</a:t>
            </a:r>
            <a:r>
              <a:rPr lang="en-US" altLang="en-US" dirty="0" smtClean="0"/>
              <a:t>, either written or oral, we always consider our audience. We give different driving directions to someone who is driving to </a:t>
            </a:r>
            <a:r>
              <a:rPr lang="tr-TR" altLang="en-US" dirty="0" smtClean="0"/>
              <a:t>Kızılay</a:t>
            </a:r>
            <a:r>
              <a:rPr lang="en-US" altLang="en-US" dirty="0" smtClean="0"/>
              <a:t>from campus. </a:t>
            </a:r>
            <a:endParaRPr lang="tr-TR" altLang="en-US" dirty="0" smtClean="0"/>
          </a:p>
          <a:p>
            <a:pPr>
              <a:spcBef>
                <a:spcPct val="0"/>
              </a:spcBef>
            </a:pPr>
            <a:endParaRPr lang="tr-TR" altLang="en-US" dirty="0"/>
          </a:p>
          <a:p>
            <a:pPr>
              <a:spcBef>
                <a:spcPct val="0"/>
              </a:spcBef>
            </a:pPr>
            <a:r>
              <a:rPr lang="en-US" altLang="en-US" dirty="0" smtClean="0"/>
              <a:t>When you surf for directions on how to add RAM to your laptop, the directions usually assume that you’re already fairly technically competent but not as knowledgeable as assumed for someone who is replacing their system’s motherboard.</a:t>
            </a:r>
            <a:endParaRPr lang="en-US" altLang="en-US" dirty="0" smtClean="0"/>
          </a:p>
        </p:txBody>
      </p:sp>
    </p:spTree>
    <p:custDataLst>
      <p:tags r:id="rId1"/>
    </p:custDataLst>
    <p:extLst>
      <p:ext uri="{BB962C8B-B14F-4D97-AF65-F5344CB8AC3E}">
        <p14:creationId xmlns:p14="http://schemas.microsoft.com/office/powerpoint/2010/main" val="62179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Video</a:t>
            </a:r>
          </a:p>
        </p:txBody>
      </p:sp>
      <p:sp>
        <p:nvSpPr>
          <p:cNvPr id="11267" name="Content Placeholder 2"/>
          <p:cNvSpPr>
            <a:spLocks noGrp="1"/>
          </p:cNvSpPr>
          <p:nvPr>
            <p:ph idx="1"/>
          </p:nvPr>
        </p:nvSpPr>
        <p:spPr/>
        <p:txBody>
          <a:bodyPr/>
          <a:lstStyle/>
          <a:p>
            <a:r>
              <a:rPr lang="en-US" altLang="en-US" dirty="0" smtClean="0">
                <a:hlinkClick r:id="rId2"/>
              </a:rPr>
              <a:t>Algorithm example </a:t>
            </a:r>
            <a:endParaRPr lang="en-US" altLang="en-US" dirty="0" smtClean="0"/>
          </a:p>
        </p:txBody>
      </p:sp>
      <p:pic>
        <p:nvPicPr>
          <p:cNvPr id="2" name="Picture 1"/>
          <p:cNvPicPr>
            <a:picLocks noChangeAspect="1"/>
          </p:cNvPicPr>
          <p:nvPr/>
        </p:nvPicPr>
        <p:blipFill>
          <a:blip r:embed="rId3"/>
          <a:stretch>
            <a:fillRect/>
          </a:stretch>
        </p:blipFill>
        <p:spPr>
          <a:xfrm>
            <a:off x="5009290" y="2446638"/>
            <a:ext cx="4558572" cy="4120849"/>
          </a:xfrm>
          <a:prstGeom prst="rect">
            <a:avLst/>
          </a:prstGeom>
        </p:spPr>
      </p:pic>
    </p:spTree>
    <p:extLst>
      <p:ext uri="{BB962C8B-B14F-4D97-AF65-F5344CB8AC3E}">
        <p14:creationId xmlns:p14="http://schemas.microsoft.com/office/powerpoint/2010/main" val="110884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Algorithms in our everyday lives</a:t>
            </a:r>
          </a:p>
        </p:txBody>
      </p:sp>
      <p:sp>
        <p:nvSpPr>
          <p:cNvPr id="13315" name="Content Placeholder 2"/>
          <p:cNvSpPr>
            <a:spLocks noGrp="1"/>
          </p:cNvSpPr>
          <p:nvPr>
            <p:ph idx="1"/>
          </p:nvPr>
        </p:nvSpPr>
        <p:spPr/>
        <p:txBody>
          <a:bodyPr/>
          <a:lstStyle/>
          <a:p>
            <a:r>
              <a:rPr lang="en-US" altLang="en-US" dirty="0" smtClean="0"/>
              <a:t>Always consider the audience</a:t>
            </a:r>
          </a:p>
          <a:p>
            <a:pPr lvl="1"/>
            <a:r>
              <a:rPr lang="en-US" altLang="en-US" dirty="0" smtClean="0"/>
              <a:t>Is your friend familiar with </a:t>
            </a:r>
            <a:r>
              <a:rPr lang="tr-TR" altLang="en-US" dirty="0" smtClean="0"/>
              <a:t>Kızılay?</a:t>
            </a:r>
            <a:endParaRPr lang="en-US" altLang="en-US" dirty="0" smtClean="0"/>
          </a:p>
          <a:p>
            <a:pPr lvl="1"/>
            <a:r>
              <a:rPr lang="en-US" altLang="en-US" dirty="0" smtClean="0"/>
              <a:t>How much experience with baking does your friend have?</a:t>
            </a:r>
          </a:p>
          <a:p>
            <a:pPr lvl="1"/>
            <a:r>
              <a:rPr lang="en-US" altLang="en-US" dirty="0" smtClean="0"/>
              <a:t>If you’re going to add RAM to your laptop yourself, you’re probably fairly technically competent</a:t>
            </a:r>
          </a:p>
        </p:txBody>
      </p:sp>
    </p:spTree>
    <p:custDataLst>
      <p:tags r:id="rId1"/>
    </p:custDataLst>
    <p:extLst>
      <p:ext uri="{BB962C8B-B14F-4D97-AF65-F5344CB8AC3E}">
        <p14:creationId xmlns:p14="http://schemas.microsoft.com/office/powerpoint/2010/main" val="18479823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9,288638910,C:\Users\daclem\Documents\_MyWebSites\_INFX501_JS_09wi\slides\1a_algorithmic_thinking\Media.ppcx"/>
</p:tagLst>
</file>

<file path=ppt/tags/tag10.xml><?xml version="1.0" encoding="utf-8"?>
<p:tagLst xmlns:a="http://schemas.openxmlformats.org/drawingml/2006/main" xmlns:r="http://schemas.openxmlformats.org/officeDocument/2006/relationships" xmlns:p="http://schemas.openxmlformats.org/presentationml/2006/main">
  <p:tag name="PPSNARRATION" val="12,288638910,C:\Users\daclem\Documents\_MyWebSites\_INFX501_JS_09wi\slides\1a_algorithmic_thinking\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3,288638910,C:\Users\daclem\Documents\_MyWebSites\_INFX501_JS_09wi\slides\1a_algorithmic_thinking\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4,288638910,C:\Users\daclem\Documents\_MyWebSites\_INFX501_JS_09wi\slides\1a_algorithmic_thinking\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5,288638910,C:\Users\daclem\Documents\_MyWebSites\_INFX501_JS_09wi\slides\1a_algorithmic_thinking\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6,288638910,C:\Users\daclem\Documents\_MyWebSites\_INFX501_JS_09wi\slides\1a_algorithmic_thinking\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7,288638910,C:\Users\daclem\Documents\_MyWebSites\_INFX501_JS_09wi\slides\1a_algorithmic_thinking\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9,288638910,C:\Users\daclem\Documents\_MyWebSites\_INFX501_JS_09wi\slides\1a_algorithmic_thinking\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20,288638910,C:\Users\daclem\Documents\_MyWebSites\_INFX501_JS_09wi\slides\1a_algorithmic_thinking\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21,288638910,C:\Users\daclem\Documents\_MyWebSites\_INFX501_JS_09wi\slides\1a_algorithmic_thinking\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22,288638910,C:\Users\daclem\Documents\_MyWebSites\_INFX501_JS_09wi\slides\1a_algorithmic_thinking\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3,288638910,C:\Users\daclem\Documents\_MyWebSites\_INFX501_JS_09wi\slides\1a_algorithmic_thinking\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23,288638910,C:\Users\daclem\Documents\_MyWebSites\_INFX501_JS_09wi\slides\1a_algorithmic_thinking\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4,288638910,C:\Users\daclem\Documents\_MyWebSites\_INFX501_JS_09wi\slides\1a_algorithmic_thinking\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5,288638910,C:\Users\daclem\Documents\_MyWebSites\_INFX501_JS_09wi\slides\1a_algorithmic_thinking\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6,288638910,C:\Users\daclem\Documents\_MyWebSites\_INFX501_JS_09wi\slides\1a_algorithmic_thinking\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7,288638910,C:\Users\daclem\Documents\_MyWebSites\_INFX501_JS_09wi\slides\1a_algorithmic_thinking\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4,288638910,C:\Users\daclem\Documents\_MyWebSites\_INFX501_JS_09wi\slides\1a_algorithmic_thinking\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5,288638910,C:\Users\daclem\Documents\_MyWebSites\_INFX501_JS_09wi\slides\1a_algorithmic_thinking\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6,288638910,C:\Users\daclem\Documents\_MyWebSites\_INFX501_JS_09wi\slides\1a_algorithmic_thinking\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7,288638910,C:\Users\daclem\Documents\_MyWebSites\_INFX501_JS_09wi\slides\1a_algorithmic_thinking\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8,288638910,C:\Users\daclem\Documents\_MyWebSites\_INFX501_JS_09wi\slides\1a_algorithmic_thinking\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0,288638910,C:\Users\daclem\Documents\_MyWebSites\_INFX501_JS_09wi\slides\1a_algorithmic_thinking\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1,288638910,C:\Users\daclem\Documents\_MyWebSites\_INFX501_JS_09wi\slides\1a_algorithmic_thinking\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2543</Words>
  <Application>Microsoft Office PowerPoint</Application>
  <PresentationFormat>Widescreen</PresentationFormat>
  <Paragraphs>201</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vt:lpstr>
      <vt:lpstr>Wingdings</vt:lpstr>
      <vt:lpstr>Office Theme</vt:lpstr>
      <vt:lpstr>Algorithmic/Computational  Thinking</vt:lpstr>
      <vt:lpstr>Some quotes….</vt:lpstr>
      <vt:lpstr>What's The Plan? Algorithmic/Computational  Thinking</vt:lpstr>
      <vt:lpstr>Algorithm</vt:lpstr>
      <vt:lpstr>What is an algorithm?</vt:lpstr>
      <vt:lpstr>Algorithms in our everyday lives</vt:lpstr>
      <vt:lpstr>Algorithms in our everyday lives</vt:lpstr>
      <vt:lpstr>Video</vt:lpstr>
      <vt:lpstr>Algorithms in our everyday lives</vt:lpstr>
      <vt:lpstr>Language in Algorithms</vt:lpstr>
      <vt:lpstr>How are algorithms organized?</vt:lpstr>
      <vt:lpstr>How are algorithms organized?</vt:lpstr>
      <vt:lpstr>How are algorithms organized?</vt:lpstr>
      <vt:lpstr>PowerPoint Presentation</vt:lpstr>
      <vt:lpstr>PowerPoint Presentation</vt:lpstr>
      <vt:lpstr>The Five Essential Properties  of Algorithms</vt:lpstr>
      <vt:lpstr>Five Essential Properties (cont'd)</vt:lpstr>
      <vt:lpstr>Context matters—sorting names</vt:lpstr>
      <vt:lpstr>Context matters—driving instructions </vt:lpstr>
      <vt:lpstr>Context matters—bread ovens </vt:lpstr>
      <vt:lpstr>Context Matters—electric ovens</vt:lpstr>
      <vt:lpstr>Context Matters—brick ovens</vt:lpstr>
      <vt:lpstr>Context matters—bread machine</vt:lpstr>
      <vt:lpstr>Program vs. Algorithm</vt:lpstr>
      <vt:lpstr>A practice algorithm…</vt:lpstr>
      <vt:lpstr>Algorithm: Input specified</vt:lpstr>
      <vt:lpstr>Algorithm—Output specified</vt:lpstr>
      <vt:lpstr>Algorithm— Definiteness &amp; Effectiveness</vt:lpstr>
      <vt:lpstr>Algorithms--Finiteness</vt:lpstr>
      <vt:lpstr>Exchange Sort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cccc</dc:creator>
  <cp:lastModifiedBy>cccc</cp:lastModifiedBy>
  <cp:revision>11</cp:revision>
  <dcterms:created xsi:type="dcterms:W3CDTF">2022-02-24T10:29:14Z</dcterms:created>
  <dcterms:modified xsi:type="dcterms:W3CDTF">2022-02-24T11:37:11Z</dcterms:modified>
</cp:coreProperties>
</file>